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0" r:id="rId4"/>
    <p:sldId id="263" r:id="rId5"/>
    <p:sldId id="287" r:id="rId6"/>
    <p:sldId id="288" r:id="rId7"/>
    <p:sldId id="278" r:id="rId8"/>
    <p:sldId id="280" r:id="rId9"/>
    <p:sldId id="285" r:id="rId10"/>
    <p:sldId id="270" r:id="rId11"/>
    <p:sldId id="28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A84"/>
    <a:srgbClr val="CFC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>
        <p:scale>
          <a:sx n="87" d="100"/>
          <a:sy n="87" d="100"/>
        </p:scale>
        <p:origin x="-65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67F645-98CC-4588-817D-10A94D2819F1}" type="datetimeFigureOut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9C74CB-26F6-48C5-BA0E-773A3A62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46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AB1F-3323-4931-8AE6-6102ED75AB2B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D347-8B65-44F5-AB10-F87D01C69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83A2-5FC1-44DB-AEFF-A2B2D2ABC3C0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B414-7C8D-4CD3-BCDE-AE3D3CF4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7558-F8DA-4A2A-8FA3-6A1AFF78397E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BA4D-E581-4D1D-9017-BFE84B6F1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EB64-3657-43C9-A8A7-B0D5B70E7D69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94A4-846A-4990-ABB1-E10A6A78E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E94A-FE3C-43AD-8193-9AB58580A3FA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4C98-9360-4CFE-8BC3-ABB02EC78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DADB-4DF2-45EC-A84A-48382546C712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FEE2-ECE4-4A44-8E02-9F0170E03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BDE8-0840-4660-89D1-083794B5C4F7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B68C-56D6-403B-8461-FBE994636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02E2-91EA-4872-9D02-D9A9A358A6B3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621F-0503-4ABD-A152-FCEBF250A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99C4-06EC-48A5-9B68-5EEAA7C3C2E8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9A67-0959-497B-B3F7-C5C82E6E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B71E-4BC8-49E7-8249-ACC0E0FFD966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6A27-6D14-46EC-90C1-5ED28527B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D5ED-3A97-4740-A539-F37C20AC3EAF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A827-2B87-418D-B1CD-12D1BFFE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E2BC05-4A69-4831-B886-967E7FC4CDAB}" type="datetime1">
              <a:rPr lang="en-US"/>
              <a:pPr>
                <a:defRPr/>
              </a:pPr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0909ED-4C47-42F5-922E-E3A4386E1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816"/>
            <a:ext cx="9144000" cy="68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28600" y="431039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-72" charset="0"/>
              </a:rPr>
              <a:t>28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-72" charset="0"/>
              </a:rPr>
              <a:t>SUBAT – 2 </a:t>
            </a:r>
            <a:r>
              <a:rPr lang="en-US" sz="1400" b="1" dirty="0">
                <a:solidFill>
                  <a:schemeClr val="bg1"/>
                </a:solidFill>
                <a:latin typeface="Century Gothic" pitchFamily="-72" charset="0"/>
              </a:rPr>
              <a:t>MART   2014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-72" charset="0"/>
              </a:rPr>
              <a:t> 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entury Gothic" pitchFamily="-72" charset="0"/>
              </a:rPr>
              <a:t>Jacob </a:t>
            </a:r>
            <a:r>
              <a:rPr lang="en-US" sz="1400" b="1" dirty="0">
                <a:solidFill>
                  <a:schemeClr val="bg1"/>
                </a:solidFill>
                <a:latin typeface="Century Gothic" pitchFamily="-72" charset="0"/>
              </a:rPr>
              <a:t>K. Javits Convention Center New York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7DE61-4960-4F3E-B295-947D72B26FD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4572000"/>
            <a:ext cx="4899248" cy="71120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pitchFamily="-7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8610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88640"/>
            <a:ext cx="8610600" cy="14157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SEYAHAT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&amp; TURiZM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TANITIM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420" y="4979210"/>
            <a:ext cx="1440161" cy="6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Team_of_America_logo"/>
          <p:cNvPicPr>
            <a:picLocks noChangeAspect="1" noChangeArrowheads="1"/>
          </p:cNvPicPr>
          <p:nvPr/>
        </p:nvPicPr>
        <p:blipFill>
          <a:blip r:embed="rId4" cstate="email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603" y="1988840"/>
            <a:ext cx="2625824" cy="776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66700" y="5786151"/>
            <a:ext cx="8610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entury" pitchFamily="18" charset="0"/>
              </a:rPr>
              <a:t>Cuneyt </a:t>
            </a:r>
            <a:r>
              <a:rPr lang="en-US" sz="1400" dirty="0">
                <a:solidFill>
                  <a:schemeClr val="bg1"/>
                </a:solidFill>
                <a:latin typeface="Century" pitchFamily="18" charset="0"/>
              </a:rPr>
              <a:t>Gurkan </a:t>
            </a:r>
            <a:r>
              <a:rPr lang="en-US" sz="1400" dirty="0" smtClean="0">
                <a:solidFill>
                  <a:schemeClr val="bg1"/>
                </a:solidFill>
                <a:latin typeface="Century" pitchFamily="18" charset="0"/>
              </a:rPr>
              <a:t>     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Century" pitchFamily="18" charset="0"/>
              </a:rPr>
              <a:t>tel</a:t>
            </a:r>
            <a:r>
              <a:rPr lang="en-US" sz="1100" dirty="0">
                <a:solidFill>
                  <a:schemeClr val="bg1"/>
                </a:solidFill>
                <a:latin typeface="Century" pitchFamily="18" charset="0"/>
              </a:rPr>
              <a:t>: </a:t>
            </a:r>
            <a:r>
              <a:rPr lang="en-US" sz="1100" dirty="0" smtClean="0">
                <a:solidFill>
                  <a:schemeClr val="bg1"/>
                </a:solidFill>
                <a:latin typeface="Century" pitchFamily="18" charset="0"/>
              </a:rPr>
              <a:t>+1 (646) </a:t>
            </a:r>
            <a:r>
              <a:rPr lang="en-US" sz="1100" dirty="0">
                <a:solidFill>
                  <a:schemeClr val="bg1"/>
                </a:solidFill>
                <a:latin typeface="Century" pitchFamily="18" charset="0"/>
              </a:rPr>
              <a:t>942-8229 </a:t>
            </a:r>
            <a:r>
              <a:rPr lang="en-US" sz="1100" dirty="0" smtClean="0">
                <a:solidFill>
                  <a:schemeClr val="bg1"/>
                </a:solidFill>
                <a:latin typeface="Century" pitchFamily="18" charset="0"/>
              </a:rPr>
              <a:t> Emaıl</a:t>
            </a:r>
            <a:r>
              <a:rPr lang="en-US" sz="1100" dirty="0">
                <a:solidFill>
                  <a:schemeClr val="bg1"/>
                </a:solidFill>
                <a:latin typeface="Century" pitchFamily="18" charset="0"/>
              </a:rPr>
              <a:t>: </a:t>
            </a:r>
            <a:r>
              <a:rPr lang="en-US" sz="1100" dirty="0" smtClean="0">
                <a:solidFill>
                  <a:schemeClr val="bg1"/>
                </a:solidFill>
                <a:latin typeface="Century" pitchFamily="18" charset="0"/>
              </a:rPr>
              <a:t>cuneyt.gurkan</a:t>
            </a:r>
            <a:r>
              <a:rPr lang="en-US" sz="1100" dirty="0" smtClean="0">
                <a:solidFill>
                  <a:schemeClr val="bg1"/>
                </a:solidFill>
                <a:latin typeface="Century" pitchFamily="18" charset="0"/>
              </a:rPr>
              <a:t>@teamofamerica.us</a:t>
            </a:r>
            <a:endParaRPr lang="en-US" sz="1100" dirty="0">
              <a:solidFill>
                <a:schemeClr val="bg1"/>
              </a:solidFill>
              <a:latin typeface="Century" pitchFamily="18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One Bridge Plaza North, Suite 275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Fort Lee, NJ 07024</a:t>
            </a:r>
            <a:endParaRPr lang="en-US" sz="1100" dirty="0" smtClean="0">
              <a:solidFill>
                <a:schemeClr val="bg1"/>
              </a:solidFill>
              <a:latin typeface="Century" pitchFamily="18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Century" pitchFamily="18" charset="0"/>
              </a:rPr>
              <a:t>www.teamofamerica.com</a:t>
            </a:r>
            <a:endParaRPr lang="en-US" sz="1100" dirty="0">
              <a:solidFill>
                <a:schemeClr val="bg1"/>
              </a:solidFill>
              <a:latin typeface="Century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6" y="3403701"/>
            <a:ext cx="8350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E93D8-EEE9-4236-B1A5-01B4A8FBD75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370" y="260648"/>
            <a:ext cx="4080484" cy="30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8" y="3438331"/>
            <a:ext cx="4333084" cy="32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526" y="3320198"/>
            <a:ext cx="4563276" cy="342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12" y="260648"/>
            <a:ext cx="4126011" cy="305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9A67-0959-497B-B3F7-C5C82E6E5D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0007"/>
            <a:ext cx="8928991" cy="66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9A67-0959-497B-B3F7-C5C82E6E5D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96" y="79294"/>
            <a:ext cx="8687284" cy="651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3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9A67-0959-497B-B3F7-C5C82E6E5D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TEAM OF AMERICA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kimdir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?</a:t>
            </a:r>
          </a:p>
          <a:p>
            <a:pPr lvl="0"/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Dünyanın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en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büyük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aynı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zamanda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en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stratejik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pazarında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yolunuzu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bulmak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için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rehberliğe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ihtiyacınız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var. Bu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büyük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pazarda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yolunuzu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kaybetmemek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dünya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devleriyle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iş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yapar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hale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gelmek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için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ekibimizle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hizmetinizdeyiz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 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Amerika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Birleşik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Devletleri'nde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danışmanlık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organizasyon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konusunda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tecrübeli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ekibimiz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müşterilerimizin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iş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geliştirme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planlama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yeni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pazarlara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açılım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taleplerine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cevap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verebilecek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geniş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bir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bilgi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deneyime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sahiptir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lvl="0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</a:b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Ekibimiz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uluslararası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ticaret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finans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turizm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hukuk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alanında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uzman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profesyonellerden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oluşmakta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müşterinin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ilgi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alanına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göre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destek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vermektedir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Ekibimiz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Amerika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Birleşik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Devletleri'nde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ticari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hayatta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başarıya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ulaşmak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için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cevap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aradığınız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tüm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soruları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çözüme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kavuşturmaya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hazırdır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Şirket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olarak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önceliğimiz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müşterilerimizin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Amerika'da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başarıya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ulaşması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Çözüm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odaklı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yaklaşım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Hem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Türkiye'de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hem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Amerika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Birleşik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Devletleri'nde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iş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yapma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tecrübesi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sorunlara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Amerikan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yasaları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uyarınca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uygun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çözümler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geliştirme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 </a:t>
            </a:r>
          </a:p>
          <a:p>
            <a:pPr lvl="0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​</a:t>
            </a:r>
          </a:p>
          <a:p>
            <a:pPr lvl="0"/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Başarmak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için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doğru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strateji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iyi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rehber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sabırlı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metod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uygulamak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müşterilerimizi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iş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ortaklarımız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olarak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görmek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üstlendiğimiz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işi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kendi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işimiz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gibi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yürütmek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iş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anlayışımızdaki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prensiplerimizdir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 </a:t>
            </a:r>
          </a:p>
          <a:p>
            <a:pPr lvl="0"/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vl="0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NEW YORK TIMES TRAVEL SHOW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nedir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?</a:t>
            </a:r>
          </a:p>
          <a:p>
            <a:pPr lvl="0"/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Amerika’nin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New York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eyaletinde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düzenlenen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en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görkemli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seyahat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ve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turizm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fuarıdır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Sektörle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ilgili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olan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halkı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seyahat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şirketlerini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basın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kuruluşlarını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havayollarını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ülke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ve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şehir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temsilcilerini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belediyeleri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ve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turizm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şirketlerini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araya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getiren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en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etkili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fuar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organizasyonudur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21,437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kişilik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katılımla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dünyanın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vazgeçilmez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fuar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organizasyonları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arasında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lider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konumdadır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</a:t>
            </a:r>
          </a:p>
          <a:p>
            <a:pPr lvl="0"/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</a:endParaRPr>
          </a:p>
          <a:p>
            <a:pPr lvl="0"/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NY TIMES TRAVEL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SHOW’da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neden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bulunmalısınız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?</a:t>
            </a:r>
          </a:p>
          <a:p>
            <a:pPr lvl="0">
              <a:buFont typeface="Arial" pitchFamily="-72" charset="0"/>
              <a:buChar char="•"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Güzel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beldenizi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Amerika’daki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binlerce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seyahat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tutkununa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ulaştırmak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tanıtmak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</a:p>
          <a:p>
            <a:pPr lvl="0">
              <a:buFont typeface="Arial" pitchFamily="-72" charset="0"/>
              <a:buChar char="•"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Ortalama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geliri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92,000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dolar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olan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seyahat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meraklısı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insana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en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basit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profesyonel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ekonomik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bir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şekilde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ulaşmak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</a:p>
          <a:p>
            <a:pPr lvl="0">
              <a:buFont typeface="Arial" pitchFamily="-72" charset="0"/>
              <a:buChar char="•"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Bolgenizin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daha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genis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kitlelerle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kucaklasmasi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vl="0">
              <a:buFont typeface="Arial" pitchFamily="-72" charset="0"/>
              <a:buChar char="•"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Turkiye’nin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tanitimina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katkida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bulunmak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icin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vl="0">
              <a:buFont typeface="Arial" pitchFamily="-72" charset="0"/>
              <a:buChar char="•"/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</a:endParaRPr>
          </a:p>
          <a:p>
            <a:pPr lvl="0"/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</a:rPr>
              <a:t>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İSTATİSTİKLER:</a:t>
            </a:r>
          </a:p>
          <a:p>
            <a:pPr lvl="0">
              <a:buFont typeface="Arial" pitchFamily="-72" charset="0"/>
              <a:buChar char="•"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Amerika’dan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Türkiye’ye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senede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100 bin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civarında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turist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gitmektedir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</a:t>
            </a:r>
          </a:p>
          <a:p>
            <a:pPr lvl="0">
              <a:buFont typeface="Arial" pitchFamily="-72" charset="0"/>
              <a:buChar char="•"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Ortalama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olarak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6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gün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kalmaktadır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vl="0">
              <a:buFont typeface="Arial" pitchFamily="-72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çok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ziyaret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edilen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3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şehir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(İstanbul, Izmir, Antalya)</a:t>
            </a:r>
          </a:p>
          <a:p>
            <a:pPr lvl="0">
              <a:buFont typeface="Arial" pitchFamily="-72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çok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ziyaret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edilen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yerler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(İstanbul, Grand Bazaar,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Topkapi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Palace,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Capodocia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Ephesus, Izmir,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Aspendos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)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79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849C2-FFB8-4014-B792-79988655BFF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382000" cy="590931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-72" charset="0"/>
              <a:buChar char="•"/>
            </a:pPr>
            <a:endParaRPr lang="en-US" dirty="0">
              <a:solidFill>
                <a:schemeClr val="bg1"/>
              </a:solidFill>
              <a:latin typeface="Century Gothic" pitchFamily="-72" charset="0"/>
            </a:endParaRPr>
          </a:p>
          <a:p>
            <a:pPr marL="285750" indent="-285750"/>
            <a:r>
              <a:rPr lang="en-US" sz="3200" b="1" dirty="0" smtClean="0">
                <a:solidFill>
                  <a:schemeClr val="bg1"/>
                </a:solidFill>
                <a:latin typeface="Century Gothic" pitchFamily="-72" charset="0"/>
              </a:rPr>
              <a:t>  </a:t>
            </a:r>
            <a:r>
              <a:rPr lang="en-US" sz="3200" b="1" dirty="0" smtClean="0">
                <a:latin typeface="Century Gothic" pitchFamily="-72" charset="0"/>
              </a:rPr>
              <a:t>$</a:t>
            </a:r>
            <a:r>
              <a:rPr lang="en-US" sz="3200" b="1" dirty="0">
                <a:latin typeface="Century Gothic" pitchFamily="-72" charset="0"/>
              </a:rPr>
              <a:t>6,950 </a:t>
            </a:r>
            <a:r>
              <a:rPr lang="en-US" sz="2000" b="1" dirty="0">
                <a:latin typeface="Century Gothic" pitchFamily="-72" charset="0"/>
              </a:rPr>
              <a:t>ABD </a:t>
            </a:r>
            <a:r>
              <a:rPr lang="en-US" sz="2000" b="1" dirty="0" smtClean="0">
                <a:latin typeface="Century Gothic" pitchFamily="-72" charset="0"/>
              </a:rPr>
              <a:t>dolari </a:t>
            </a:r>
            <a:r>
              <a:rPr lang="en-US" sz="2000" b="1" dirty="0">
                <a:latin typeface="Century Gothic" pitchFamily="-72" charset="0"/>
              </a:rPr>
              <a:t>olan katılım ücretinizin içerdi</a:t>
            </a:r>
            <a:r>
              <a:rPr lang="en-US" sz="2000" b="1" dirty="0">
                <a:latin typeface="Times" pitchFamily="-72" charset="0"/>
              </a:rPr>
              <a:t>ğ</a:t>
            </a:r>
            <a:r>
              <a:rPr lang="en-US" sz="2000" b="1" dirty="0">
                <a:latin typeface="Century Gothic" pitchFamily="-72" charset="0"/>
              </a:rPr>
              <a:t>i hizmetler:</a:t>
            </a:r>
          </a:p>
          <a:p>
            <a:endParaRPr lang="en-US" dirty="0">
              <a:latin typeface="Calibri" pitchFamily="-7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Stand </a:t>
            </a:r>
            <a:r>
              <a:rPr lang="en-US" sz="1400" dirty="0">
                <a:latin typeface="Century Gothic" pitchFamily="-72" charset="0"/>
              </a:rPr>
              <a:t>ücreti. Standınız Türk pavilyonunda, diğer Türk firmalarla aynı gurupta yer alacaktır</a:t>
            </a:r>
            <a:r>
              <a:rPr lang="en-US" sz="1400" dirty="0" smtClean="0">
                <a:latin typeface="Century Gothic" pitchFamily="-72" charset="0"/>
              </a:rPr>
              <a:t>. </a:t>
            </a:r>
            <a:r>
              <a:rPr lang="en-US" sz="1000" dirty="0">
                <a:latin typeface="Century Gothic" pitchFamily="-72" charset="0"/>
              </a:rPr>
              <a:t>(stand ücreti, dizayn, halı, ışıklar, sandelyeler, çöp kutusu, hazırlama ve sökme Işçiliğini </a:t>
            </a:r>
            <a:r>
              <a:rPr lang="en-US" sz="1000" dirty="0" smtClean="0">
                <a:latin typeface="Century Gothic" pitchFamily="-72" charset="0"/>
              </a:rPr>
              <a:t>içermektedir</a:t>
            </a:r>
            <a:r>
              <a:rPr lang="en-US" sz="1200" dirty="0" smtClean="0">
                <a:latin typeface="Century Gothic" pitchFamily="-72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" pitchFamily="-72" charset="0"/>
              </a:rPr>
              <a:t>İ</a:t>
            </a:r>
            <a:r>
              <a:rPr lang="en-US" sz="1400" dirty="0" smtClean="0">
                <a:latin typeface="Century Gothic" pitchFamily="-72" charset="0"/>
              </a:rPr>
              <a:t>ngilizce </a:t>
            </a:r>
            <a:r>
              <a:rPr lang="en-US" sz="1400" dirty="0">
                <a:latin typeface="Century Gothic" pitchFamily="-72" charset="0"/>
              </a:rPr>
              <a:t>ve Türkce </a:t>
            </a:r>
            <a:r>
              <a:rPr lang="en-US" sz="1400" dirty="0" smtClean="0">
                <a:latin typeface="Century Gothic" pitchFamily="-72" charset="0"/>
              </a:rPr>
              <a:t>konu</a:t>
            </a:r>
            <a:r>
              <a:rPr lang="en-US" sz="1400" dirty="0">
                <a:latin typeface="Times" pitchFamily="-72" charset="0"/>
              </a:rPr>
              <a:t>s</a:t>
            </a:r>
            <a:r>
              <a:rPr lang="en-US" sz="1400" dirty="0" smtClean="0">
                <a:latin typeface="Century Gothic" pitchFamily="-72" charset="0"/>
              </a:rPr>
              <a:t>abilen</a:t>
            </a:r>
            <a:r>
              <a:rPr lang="en-US" sz="1400" dirty="0">
                <a:latin typeface="Century Gothic" pitchFamily="-72" charset="0"/>
              </a:rPr>
              <a:t>, bayan tanıtım ve pazarlama elemanı 4 gün boyunca </a:t>
            </a:r>
            <a:r>
              <a:rPr lang="en-US" sz="1400" dirty="0" smtClean="0">
                <a:latin typeface="Century Gothic" pitchFamily="-72" charset="0"/>
              </a:rPr>
              <a:t>            standınızda </a:t>
            </a:r>
            <a:r>
              <a:rPr lang="en-US" sz="1400" dirty="0">
                <a:latin typeface="Century Gothic" pitchFamily="-72" charset="0"/>
              </a:rPr>
              <a:t>sizi temsilen </a:t>
            </a:r>
            <a:r>
              <a:rPr lang="en-US" sz="1400" dirty="0" smtClean="0">
                <a:latin typeface="Century Gothic" pitchFamily="-72" charset="0"/>
              </a:rPr>
              <a:t>bulunacaktır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 </a:t>
            </a:r>
            <a:r>
              <a:rPr lang="en-US" sz="1400" dirty="0">
                <a:latin typeface="Century Gothic" pitchFamily="-72" charset="0"/>
              </a:rPr>
              <a:t>Katalog, bro</a:t>
            </a:r>
            <a:r>
              <a:rPr lang="en-US" sz="1400" dirty="0">
                <a:latin typeface="Times" pitchFamily="-72" charset="0"/>
              </a:rPr>
              <a:t>ş</a:t>
            </a:r>
            <a:r>
              <a:rPr lang="en-US" sz="1400" dirty="0">
                <a:latin typeface="Century Gothic" pitchFamily="-72" charset="0"/>
              </a:rPr>
              <a:t>ür vb dokümanlarınızın da</a:t>
            </a:r>
            <a:r>
              <a:rPr lang="en-US" sz="1400" dirty="0">
                <a:latin typeface="Times" pitchFamily="-72" charset="0"/>
              </a:rPr>
              <a:t>ğ</a:t>
            </a:r>
            <a:r>
              <a:rPr lang="en-US" sz="1400" dirty="0">
                <a:latin typeface="Century Gothic" pitchFamily="-72" charset="0"/>
              </a:rPr>
              <a:t>ıtılması (</a:t>
            </a:r>
            <a:r>
              <a:rPr lang="en-US" sz="1000" dirty="0">
                <a:latin typeface="Century Gothic" pitchFamily="-72" charset="0"/>
              </a:rPr>
              <a:t>sizin bize ula</a:t>
            </a:r>
            <a:r>
              <a:rPr lang="en-US" sz="1000" dirty="0">
                <a:latin typeface="Times" pitchFamily="-72" charset="0"/>
              </a:rPr>
              <a:t>ş</a:t>
            </a:r>
            <a:r>
              <a:rPr lang="en-US" sz="1000" dirty="0">
                <a:latin typeface="Century Gothic" pitchFamily="-72" charset="0"/>
              </a:rPr>
              <a:t>tırdı</a:t>
            </a:r>
            <a:r>
              <a:rPr lang="en-US" sz="1000" dirty="0">
                <a:latin typeface="Times" pitchFamily="-72" charset="0"/>
              </a:rPr>
              <a:t>ğ</a:t>
            </a:r>
            <a:r>
              <a:rPr lang="en-US" sz="1000" dirty="0">
                <a:latin typeface="Century Gothic" pitchFamily="-72" charset="0"/>
              </a:rPr>
              <a:t>ınız </a:t>
            </a:r>
            <a:r>
              <a:rPr lang="en-US" sz="1000" dirty="0" smtClean="0">
                <a:latin typeface="Century Gothic" pitchFamily="-72" charset="0"/>
              </a:rPr>
              <a:t>ürünler</a:t>
            </a:r>
            <a:r>
              <a:rPr lang="en-US" sz="1400" dirty="0" smtClean="0">
                <a:latin typeface="Century Gothic" pitchFamily="-72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Amerikalı </a:t>
            </a:r>
            <a:r>
              <a:rPr lang="en-US" sz="1400" dirty="0">
                <a:latin typeface="Century Gothic" pitchFamily="-72" charset="0"/>
              </a:rPr>
              <a:t>ve Türk basını ile fuar alanında </a:t>
            </a:r>
            <a:r>
              <a:rPr lang="en-US" sz="1400" dirty="0" smtClean="0">
                <a:latin typeface="Century Gothic" pitchFamily="-72" charset="0"/>
              </a:rPr>
              <a:t>bulu</a:t>
            </a:r>
            <a:r>
              <a:rPr lang="en-US" sz="1400" dirty="0" smtClean="0">
                <a:latin typeface="Century Gothic" pitchFamily="34" charset="0"/>
              </a:rPr>
              <a:t>ş</a:t>
            </a:r>
            <a:r>
              <a:rPr lang="en-US" sz="1400" dirty="0" smtClean="0">
                <a:latin typeface="Century Gothic" pitchFamily="-72" charset="0"/>
              </a:rPr>
              <a:t>malar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40,000 </a:t>
            </a:r>
            <a:r>
              <a:rPr lang="en-US" sz="1400" dirty="0">
                <a:latin typeface="Century Gothic" pitchFamily="-72" charset="0"/>
              </a:rPr>
              <a:t>ki</a:t>
            </a:r>
            <a:r>
              <a:rPr lang="en-US" sz="1400" dirty="0">
                <a:latin typeface="Times" pitchFamily="-72" charset="0"/>
              </a:rPr>
              <a:t>ş</a:t>
            </a:r>
            <a:r>
              <a:rPr lang="en-US" sz="1400" dirty="0">
                <a:latin typeface="Century Gothic" pitchFamily="-72" charset="0"/>
              </a:rPr>
              <a:t>iye gönderilecek basın </a:t>
            </a:r>
            <a:r>
              <a:rPr lang="en-US" sz="1400" dirty="0" smtClean="0">
                <a:latin typeface="Century Gothic" pitchFamily="-72" charset="0"/>
              </a:rPr>
              <a:t>bülteni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Amerika’daki </a:t>
            </a:r>
            <a:r>
              <a:rPr lang="en-US" sz="1400" dirty="0">
                <a:latin typeface="Century Gothic" pitchFamily="-72" charset="0"/>
              </a:rPr>
              <a:t>en büyük </a:t>
            </a:r>
            <a:r>
              <a:rPr lang="en-US" sz="1400" dirty="0" smtClean="0">
                <a:latin typeface="Century Gothic" pitchFamily="-72" charset="0"/>
              </a:rPr>
              <a:t>Turk-Amerikan </a:t>
            </a:r>
            <a:r>
              <a:rPr lang="en-US" sz="1400" dirty="0">
                <a:latin typeface="Century Gothic" pitchFamily="-72" charset="0"/>
              </a:rPr>
              <a:t>Internet </a:t>
            </a:r>
            <a:r>
              <a:rPr lang="en-US" sz="1400" dirty="0" smtClean="0">
                <a:latin typeface="Century Gothic" pitchFamily="-72" charset="0"/>
              </a:rPr>
              <a:t>TV- Radyosunda</a:t>
            </a:r>
            <a:r>
              <a:rPr lang="en-US" sz="1400" dirty="0">
                <a:latin typeface="Century Gothic" pitchFamily="-72" charset="0"/>
              </a:rPr>
              <a:t>, sadece sizin tanıtımınıza odaklı, bir saatlik program </a:t>
            </a:r>
            <a:r>
              <a:rPr lang="en-US" sz="1000" dirty="0">
                <a:latin typeface="Century Gothic" pitchFamily="-72" charset="0"/>
              </a:rPr>
              <a:t>(internet üzerinden canlı olarak tüm dünya ülkelerinden izlenebilecek ve kayıtlanarak daha sonra izlenmesi de mümkün </a:t>
            </a:r>
            <a:r>
              <a:rPr lang="en-US" sz="1000" dirty="0" smtClean="0">
                <a:latin typeface="Century Gothic" pitchFamily="-72" charset="0"/>
              </a:rPr>
              <a:t>olacaktır)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ABD </a:t>
            </a:r>
            <a:r>
              <a:rPr lang="en-US" sz="1400" dirty="0">
                <a:latin typeface="Century Gothic" pitchFamily="-72" charset="0"/>
              </a:rPr>
              <a:t>medyası için </a:t>
            </a:r>
            <a:r>
              <a:rPr lang="en-US" sz="1400" dirty="0">
                <a:latin typeface="Times" pitchFamily="-72" charset="0"/>
              </a:rPr>
              <a:t>İ</a:t>
            </a:r>
            <a:r>
              <a:rPr lang="en-US" sz="1400" dirty="0">
                <a:latin typeface="Century Gothic" pitchFamily="-72" charset="0"/>
              </a:rPr>
              <a:t>ngilizce olarak kurumunuz hakkında yapılacak haber ve röportaj </a:t>
            </a:r>
            <a:r>
              <a:rPr lang="en-US" sz="1400" dirty="0" smtClean="0">
                <a:latin typeface="Century Gothic" pitchFamily="-72" charset="0"/>
              </a:rPr>
              <a:t>çalı</a:t>
            </a:r>
            <a:r>
              <a:rPr lang="en-US" sz="1400" dirty="0" smtClean="0">
                <a:latin typeface="Times" pitchFamily="-72" charset="0"/>
              </a:rPr>
              <a:t>ş</a:t>
            </a:r>
            <a:r>
              <a:rPr lang="en-US" sz="1400" dirty="0" smtClean="0">
                <a:latin typeface="Century Gothic" pitchFamily="-72" charset="0"/>
              </a:rPr>
              <a:t>maları.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ABD'deki </a:t>
            </a:r>
            <a:r>
              <a:rPr lang="en-US" sz="1400" dirty="0">
                <a:latin typeface="Century Gothic" pitchFamily="-72" charset="0"/>
              </a:rPr>
              <a:t>Türk medyası için hakkınızda yapılacak haber ve röportaj </a:t>
            </a:r>
            <a:r>
              <a:rPr lang="en-US" sz="1400" dirty="0" smtClean="0">
                <a:latin typeface="Century Gothic" pitchFamily="-72" charset="0"/>
              </a:rPr>
              <a:t>çalı</a:t>
            </a:r>
            <a:r>
              <a:rPr lang="en-US" sz="1400" dirty="0" smtClean="0">
                <a:latin typeface="Times" pitchFamily="-72" charset="0"/>
              </a:rPr>
              <a:t>ş</a:t>
            </a:r>
            <a:r>
              <a:rPr lang="en-US" sz="1400" dirty="0" smtClean="0">
                <a:latin typeface="Century Gothic" pitchFamily="-72" charset="0"/>
              </a:rPr>
              <a:t>ması.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Show </a:t>
            </a:r>
            <a:r>
              <a:rPr lang="en-US" sz="1400" dirty="0">
                <a:latin typeface="Century Gothic" pitchFamily="-72" charset="0"/>
              </a:rPr>
              <a:t>öncesi tanıtım ve reklam </a:t>
            </a:r>
            <a:r>
              <a:rPr lang="en-US" sz="1400" dirty="0" smtClean="0">
                <a:latin typeface="Century Gothic" pitchFamily="-72" charset="0"/>
              </a:rPr>
              <a:t>çalı</a:t>
            </a:r>
            <a:r>
              <a:rPr lang="en-US" sz="1400" dirty="0" smtClean="0">
                <a:latin typeface="Times" pitchFamily="-72" charset="0"/>
              </a:rPr>
              <a:t>ş</a:t>
            </a:r>
            <a:r>
              <a:rPr lang="en-US" sz="1400" dirty="0" smtClean="0">
                <a:latin typeface="Century Gothic" pitchFamily="-72" charset="0"/>
              </a:rPr>
              <a:t>maları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Century Gothic" pitchFamily="-72" charset="0"/>
              </a:rPr>
              <a:t>Show </a:t>
            </a:r>
            <a:r>
              <a:rPr lang="en-US" sz="1400" dirty="0">
                <a:latin typeface="Century Gothic" pitchFamily="-72" charset="0"/>
              </a:rPr>
              <a:t>program kitapçı</a:t>
            </a:r>
            <a:r>
              <a:rPr lang="en-US" sz="1400" dirty="0">
                <a:latin typeface="Times" pitchFamily="-72" charset="0"/>
              </a:rPr>
              <a:t>ğ</a:t>
            </a:r>
            <a:r>
              <a:rPr lang="en-US" sz="1400" dirty="0">
                <a:latin typeface="Century Gothic" pitchFamily="-72" charset="0"/>
              </a:rPr>
              <a:t>ında ve websitesinde organizasyonunuzun isminin yer alması</a:t>
            </a:r>
            <a:r>
              <a:rPr lang="en-US" sz="1000" b="1" dirty="0">
                <a:latin typeface="Century Gothic" pitchFamily="-72" charset="0"/>
              </a:rPr>
              <a:t> </a:t>
            </a:r>
            <a:r>
              <a:rPr lang="en-US" sz="1000" dirty="0">
                <a:latin typeface="Century Gothic" pitchFamily="-72" charset="0"/>
              </a:rPr>
              <a:t>ve </a:t>
            </a:r>
            <a:r>
              <a:rPr lang="en-US" sz="1400" dirty="0">
                <a:latin typeface="Century Gothic" pitchFamily="-72" charset="0"/>
              </a:rPr>
              <a:t>lojistik</a:t>
            </a:r>
            <a:r>
              <a:rPr lang="en-US" sz="1000" dirty="0">
                <a:latin typeface="Century Gothic" pitchFamily="-72" charset="0"/>
              </a:rPr>
              <a:t> </a:t>
            </a:r>
            <a:r>
              <a:rPr lang="en-US" sz="1000" b="1" dirty="0">
                <a:latin typeface="Century Gothic" pitchFamily="-72" charset="0"/>
              </a:rPr>
              <a:t/>
            </a:r>
            <a:br>
              <a:rPr lang="en-US" sz="1000" b="1" dirty="0">
                <a:latin typeface="Century Gothic" pitchFamily="-72" charset="0"/>
              </a:rPr>
            </a:br>
            <a:r>
              <a:rPr lang="en-US" sz="1000" b="1" dirty="0">
                <a:latin typeface="Century Gothic" pitchFamily="-72" charset="0"/>
              </a:rPr>
              <a:t/>
            </a:r>
            <a:br>
              <a:rPr lang="en-US" sz="1000" b="1" dirty="0">
                <a:latin typeface="Century Gothic" pitchFamily="-72" charset="0"/>
              </a:rPr>
            </a:br>
            <a:r>
              <a:rPr lang="en-US" sz="1000" b="1" dirty="0">
                <a:latin typeface="Century Gothic" pitchFamily="-72" charset="0"/>
              </a:rPr>
              <a:t/>
            </a:r>
            <a:br>
              <a:rPr lang="en-US" sz="1000" b="1" dirty="0">
                <a:latin typeface="Century Gothic" pitchFamily="-72" charset="0"/>
              </a:rPr>
            </a:br>
            <a:r>
              <a:rPr lang="en-US" sz="1000" b="1" dirty="0">
                <a:latin typeface="Century Gothic" pitchFamily="-72" charset="0"/>
              </a:rPr>
              <a:t/>
            </a:r>
            <a:br>
              <a:rPr lang="en-US" sz="1000" b="1" dirty="0">
                <a:latin typeface="Century Gothic" pitchFamily="-72" charset="0"/>
              </a:rPr>
            </a:br>
            <a:r>
              <a:rPr lang="en-US" sz="1000" b="1" dirty="0">
                <a:latin typeface="Century Gothic" pitchFamily="-72" charset="0"/>
              </a:rPr>
              <a:t/>
            </a:r>
            <a:br>
              <a:rPr lang="en-US" sz="1000" b="1" dirty="0">
                <a:latin typeface="Century Gothic" pitchFamily="-72" charset="0"/>
              </a:rPr>
            </a:br>
            <a:r>
              <a:rPr lang="en-US" sz="1000" b="1" dirty="0">
                <a:latin typeface="Century Gothic" pitchFamily="-72" charset="0"/>
              </a:rPr>
              <a:t/>
            </a:r>
            <a:br>
              <a:rPr lang="en-US" sz="1000" b="1" dirty="0">
                <a:latin typeface="Century Gothic" pitchFamily="-72" charset="0"/>
              </a:rPr>
            </a:br>
            <a:r>
              <a:rPr lang="en-US" sz="1000" b="1" dirty="0">
                <a:latin typeface="Century Gothic" pitchFamily="-72" charset="0"/>
              </a:rPr>
              <a:t/>
            </a:r>
            <a:br>
              <a:rPr lang="en-US" sz="1000" b="1" dirty="0">
                <a:latin typeface="Century Gothic" pitchFamily="-72" charset="0"/>
              </a:rPr>
            </a:br>
            <a:endParaRPr lang="en-US" sz="1000" b="1" dirty="0" smtClean="0">
              <a:latin typeface="Century Gothic" pitchFamily="-72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000" dirty="0">
              <a:latin typeface="Century Gothic" pitchFamily="-7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000" dirty="0" smtClean="0">
                <a:latin typeface="Century Gothic" pitchFamily="-72" charset="0"/>
              </a:rPr>
              <a:t>Konaklama ve seyahat i</a:t>
            </a:r>
            <a:r>
              <a:rPr lang="en-US" sz="1100" dirty="0" smtClean="0">
                <a:latin typeface="Calibri" pitchFamily="-72" charset="0"/>
              </a:rPr>
              <a:t>htiyaclarınız </a:t>
            </a:r>
            <a:r>
              <a:rPr lang="en-US" sz="1100" dirty="0">
                <a:latin typeface="Calibri" pitchFamily="-72" charset="0"/>
              </a:rPr>
              <a:t>da ek bir ücretle firmamız tarafından karşılanabilir. Uçak bileti ve 3 gece konaklama maliyeti, Ocak ayında kişi başına </a:t>
            </a:r>
            <a:r>
              <a:rPr lang="en-US" sz="1100" dirty="0" smtClean="0">
                <a:latin typeface="Calibri" pitchFamily="-72" charset="0"/>
              </a:rPr>
              <a:t>takriben </a:t>
            </a:r>
            <a:r>
              <a:rPr lang="en-US" sz="1100" dirty="0">
                <a:latin typeface="Calibri" pitchFamily="-72" charset="0"/>
              </a:rPr>
              <a:t>$</a:t>
            </a:r>
            <a:r>
              <a:rPr lang="en-US" sz="1100" dirty="0" smtClean="0">
                <a:latin typeface="Calibri" pitchFamily="-72" charset="0"/>
              </a:rPr>
              <a:t>1,700-</a:t>
            </a:r>
            <a:r>
              <a:rPr lang="en-US" sz="1100" dirty="0">
                <a:latin typeface="Calibri" pitchFamily="-72" charset="0"/>
              </a:rPr>
              <a:t>$</a:t>
            </a:r>
            <a:r>
              <a:rPr lang="en-US" sz="1100" dirty="0" smtClean="0">
                <a:latin typeface="Calibri" pitchFamily="-72" charset="0"/>
              </a:rPr>
              <a:t>2,450 </a:t>
            </a:r>
            <a:r>
              <a:rPr lang="en-US" sz="1100" dirty="0">
                <a:latin typeface="Calibri" pitchFamily="-72" charset="0"/>
              </a:rPr>
              <a:t>arasında olacaktır.</a:t>
            </a:r>
            <a:endParaRPr lang="en-US" dirty="0">
              <a:latin typeface="Calibri" pitchFamily="-7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9A67-0959-497B-B3F7-C5C82E6E5D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6" y="116632"/>
            <a:ext cx="894450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9A67-0959-497B-B3F7-C5C82E6E5D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5296"/>
            <a:ext cx="8928991" cy="66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u="sng" baseline="-25000" dirty="0" smtClean="0">
                <a:solidFill>
                  <a:srgbClr val="595959"/>
                </a:solidFill>
              </a:rPr>
              <a:t>New York Times Seyahat Fuarı genel bakış:</a:t>
            </a:r>
            <a:r>
              <a:rPr lang="en-US" sz="3600" baseline="-25000" dirty="0" smtClean="0"/>
              <a:t/>
            </a:r>
            <a:br>
              <a:rPr lang="en-US" sz="3600" baseline="-25000" dirty="0" smtClean="0"/>
            </a:br>
            <a:r>
              <a:rPr lang="en-US" sz="2800" baseline="-25000" dirty="0" smtClean="0">
                <a:solidFill>
                  <a:srgbClr val="595959"/>
                </a:solidFill>
              </a:rPr>
              <a:t>Mart 2-4,  2012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-72" charset="0"/>
              <a:buNone/>
            </a:pPr>
            <a:r>
              <a:rPr lang="en-US" sz="2000" b="1" dirty="0" smtClean="0">
                <a:solidFill>
                  <a:srgbClr val="404040"/>
                </a:solidFill>
              </a:rPr>
              <a:t>FUAR VE KONFERANS ONEMLI NOKTALAR:</a:t>
            </a:r>
          </a:p>
          <a:p>
            <a:pPr marL="0" indent="0"/>
            <a:r>
              <a:rPr lang="en-US" sz="1600" dirty="0" smtClean="0"/>
              <a:t>150 ülkeden 577 stand. Ulusal ve uluslararası turizm bürolari, belediye temsilcileri, valilikler, tur operatorleri, oteller, tatil köyleri ve seyahatla ilgili diğer sektör temsilcileri</a:t>
            </a:r>
          </a:p>
          <a:p>
            <a:pPr marL="0" indent="0"/>
            <a:r>
              <a:rPr lang="en-US" sz="1600" dirty="0" smtClean="0"/>
              <a:t>185 milyonun üzerinde, 2.3 milyon dolar değerinde internet impresyonu</a:t>
            </a:r>
          </a:p>
          <a:p>
            <a:pPr marL="0" indent="0"/>
            <a:r>
              <a:rPr lang="en-US" sz="1600" dirty="0" smtClean="0"/>
              <a:t>8 ana sponsor</a:t>
            </a:r>
          </a:p>
          <a:p>
            <a:pPr marL="0" indent="0"/>
            <a:r>
              <a:rPr lang="en-US" sz="1600" dirty="0" smtClean="0"/>
              <a:t>16 endüstri ortağı</a:t>
            </a:r>
          </a:p>
          <a:p>
            <a:pPr marL="0" indent="0"/>
            <a:r>
              <a:rPr lang="en-US" sz="1600" dirty="0" smtClean="0"/>
              <a:t>6334 sektör yetkilisi</a:t>
            </a:r>
          </a:p>
          <a:p>
            <a:pPr marL="0" indent="0"/>
            <a:r>
              <a:rPr lang="en-US" sz="1600" dirty="0" smtClean="0"/>
              <a:t>577 medya temsilcisi</a:t>
            </a:r>
          </a:p>
          <a:p>
            <a:pPr marL="0" indent="0"/>
            <a:r>
              <a:rPr lang="en-US" sz="1600" dirty="0" smtClean="0"/>
              <a:t>14,526 seyahat planlayan toplum üyesi</a:t>
            </a:r>
          </a:p>
          <a:p>
            <a:pPr marL="0" indent="0"/>
            <a:r>
              <a:rPr lang="en-US" sz="1600" dirty="0" smtClean="0"/>
              <a:t>Seyahat ve Turizm konferansı. 6 temel başlık, 30 konu</a:t>
            </a:r>
          </a:p>
          <a:p>
            <a:pPr marL="0" indent="0"/>
            <a:r>
              <a:rPr lang="en-US" sz="1600" dirty="0" smtClean="0"/>
              <a:t>120 konuşmacı, yemekli sektörel resepsiyon</a:t>
            </a:r>
          </a:p>
          <a:p>
            <a:pPr marL="0" indent="0"/>
            <a:r>
              <a:rPr lang="en-US" sz="1600" dirty="0" smtClean="0"/>
              <a:t>Tüketicilere yönelik, 25 bölümden oluşan 40 konuşmacı </a:t>
            </a:r>
          </a:p>
          <a:p>
            <a:pPr marL="0" indent="0">
              <a:buFont typeface="Arial" pitchFamily="-72" charset="0"/>
              <a:buNone/>
            </a:pPr>
            <a:r>
              <a:rPr lang="en-US" sz="1600" dirty="0" smtClean="0"/>
              <a:t>   ile lüks seyahat, cruise vb konularla ilgili toplantılar </a:t>
            </a:r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  <a:p>
            <a:pPr marL="0" indent="0"/>
            <a:endParaRPr 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44D4B-15FB-4BB4-8AB4-A73D47F470E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8" y="457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569" y="3068960"/>
            <a:ext cx="334837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ADAA5-3988-4ED9-AD78-25B5A12B310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229600" cy="61341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Calibri" pitchFamily="-72" charset="0"/>
              </a:rPr>
              <a:t>Profesyonel katılımcıların demografik bilgileri:</a:t>
            </a:r>
          </a:p>
          <a:p>
            <a:endParaRPr lang="en-US" dirty="0">
              <a:solidFill>
                <a:srgbClr val="595959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%60 5 sene ve üstünde seyahat acenteliği yapanlar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%50 kişisel olarak, senede, 1 milyon dolar değerinde satış yapan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%30 senede 1 milyon doların üstünde satış yapan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En çok ilgilenilen 5 bölge Europe, Caribbean, Latin America, North America and Asia&amp;Africa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En çok ilgilenilen turizm türleri, cruise, lüks, aile, dinsel, sağlık ve macera marketleri</a:t>
            </a:r>
          </a:p>
          <a:p>
            <a:pPr>
              <a:buFont typeface="Arial" pitchFamily="-72" charset="0"/>
              <a:buChar char="•"/>
            </a:pPr>
            <a:endParaRPr lang="en-US" dirty="0">
              <a:solidFill>
                <a:srgbClr val="595959"/>
              </a:solidFill>
              <a:latin typeface="Calibri" pitchFamily="-72" charset="0"/>
            </a:endParaRPr>
          </a:p>
          <a:p>
            <a:endParaRPr lang="en-US" dirty="0">
              <a:solidFill>
                <a:srgbClr val="595959"/>
              </a:solidFill>
              <a:latin typeface="Calibri" pitchFamily="-72" charset="0"/>
            </a:endParaRPr>
          </a:p>
          <a:p>
            <a:r>
              <a:rPr lang="en-US" b="1" dirty="0">
                <a:solidFill>
                  <a:srgbClr val="404040"/>
                </a:solidFill>
                <a:latin typeface="Calibri" pitchFamily="-72" charset="0"/>
              </a:rPr>
              <a:t>Sivil katılımcıların demografik bilgileri:</a:t>
            </a:r>
          </a:p>
          <a:p>
            <a:endParaRPr lang="en-US" dirty="0">
              <a:solidFill>
                <a:srgbClr val="595959"/>
              </a:solidFill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%55 bayan katılımcı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%59 katılımcılar 35 ile 54 yasları aralığında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Katılımcıların ortalama geliri yıllık $92,000 ABD doları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Tatilde ortalama harcamaları $5,000 dolar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%94 yılda bir kere seyahat ediyor, 70% yılda birden fazla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%83 seyahate çıkmaya hazır</a:t>
            </a:r>
          </a:p>
          <a:p>
            <a:pPr>
              <a:buFont typeface="Arial" pitchFamily="-72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-72" charset="0"/>
              </a:rPr>
              <a:t>%73 son bir yıl içinde 5 günden fazla otelde kalmış</a:t>
            </a:r>
          </a:p>
          <a:p>
            <a:pPr>
              <a:buFont typeface="Arial" pitchFamily="-72" charset="0"/>
              <a:buChar char="•"/>
            </a:pPr>
            <a:endParaRPr lang="en-US" dirty="0">
              <a:latin typeface="Calibri" pitchFamily="-72" charset="0"/>
            </a:endParaRPr>
          </a:p>
          <a:p>
            <a:pPr>
              <a:buFont typeface="Arial" pitchFamily="-72" charset="0"/>
              <a:buChar char="•"/>
            </a:pPr>
            <a:endParaRPr lang="en-US" dirty="0">
              <a:latin typeface="Calibri" pitchFamily="-72" charset="0"/>
            </a:endParaRPr>
          </a:p>
          <a:p>
            <a:endParaRPr lang="en-US" dirty="0">
              <a:latin typeface="Calibri" pitchFamily="-72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332" y="2808312"/>
            <a:ext cx="2742864" cy="3133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8" y="457200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9A67-0959-497B-B3F7-C5C82E6E5D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560" y="212735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BASILI REKLAM VE PROMASYONLARA GENEL BAKIS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BASKI ONEMLI NOKTALAR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Kasim 2012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Ocak 2013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arasinda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37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ilan 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Travel Show rehberi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 York Times gazetesi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 York Times dergisi (2 ilave)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 BASIN ILANLARI: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Ocak 2013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 Mart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2013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arasinda 6 ilan, seyahatle ilgili dergilerde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Agent@Home dergisine ilan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Where dergisi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NY dergisi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Travel&amp;Leisure dergisi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NEW YORK TIMES ONLINE ILAN VE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PROMASYONLAR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ONLINE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PROMASYONLAR/SOSYAL MEDYA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 Travel Show web sitesi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290,000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izlenim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NY Times.com: Show tanitim ilanlari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28,609,079 toplam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izlenim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Digital e- posta: 5,678,704 izlenim 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Facebook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takipcileri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8,825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14,150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yukseldi (%60 artis)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Twitter: Takipci sayisi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18,433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23,900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yukseldi (%30 artis)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Facebook’a 150, Twitter’a 275 post edildi. 776 kere 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re-tweet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’ lendi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SEYAHAT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KONFERANSI KONUSMACILAR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Ellen Bettridge / Baskan Yardimcisi Retail Network –Amex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Michael Batt / Yonetim Kurulu Uyesi – Travel Leaders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Samantha Brown / Travel Channel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Danielle Mattoon / New York Times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Adam Richman / Travel Channel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Joseph Rosendo / PBS Travelscope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Sarah Kennedy-Ellis / Sabre Travel – Sosyal Medya Muduru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Michelle Fee / Cruise Planner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 CEO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latin typeface="+mj-lt"/>
              </a:rPr>
              <a:t>Stephanie Abrams / Ulusal Radio Travel Show sunucusu</a:t>
            </a:r>
          </a:p>
          <a:p>
            <a:r>
              <a:rPr lang="en-US" sz="1000" dirty="0">
                <a:latin typeface="+mj-lt"/>
              </a:rPr>
              <a:t>Arthur and Pauline </a:t>
            </a:r>
            <a:r>
              <a:rPr lang="en-US" sz="1000" dirty="0" smtClean="0">
                <a:latin typeface="+mj-lt"/>
              </a:rPr>
              <a:t>Frommer / Frommer</a:t>
            </a:r>
            <a:endParaRPr lang="en-US" sz="1000" dirty="0">
              <a:latin typeface="+mj-lt"/>
            </a:endParaRPr>
          </a:p>
          <a:p>
            <a:r>
              <a:rPr lang="en-US" sz="1000" dirty="0" smtClean="0">
                <a:latin typeface="+mj-lt"/>
              </a:rPr>
              <a:t>Patricia Schultz / Yazar “Olmeden Once Gorulmesi gereken 1000 yer”</a:t>
            </a:r>
            <a:endParaRPr lang="en-US" sz="1000" dirty="0">
              <a:latin typeface="+mj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818" y="332656"/>
            <a:ext cx="3240360" cy="2598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30" y="3140968"/>
            <a:ext cx="3024336" cy="29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698</Words>
  <Application>Microsoft Office PowerPoint</Application>
  <PresentationFormat>On-screen Show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York Times Seyahat Fuarı genel bakış: Mart 2-4,  2012</vt:lpstr>
      <vt:lpstr>PowerPoint Presentation</vt:lpstr>
      <vt:lpstr>PowerPoint Presentation</vt:lpstr>
      <vt:lpstr>PowerPoint Presentation</vt:lpstr>
      <vt:lpstr>PowerPoint Presentation</vt:lpstr>
    </vt:vector>
  </TitlesOfParts>
  <Company>B&amp;M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Cuneyt</dc:creator>
  <cp:lastModifiedBy>cuneyt</cp:lastModifiedBy>
  <cp:revision>185</cp:revision>
  <cp:lastPrinted>2013-05-10T20:53:29Z</cp:lastPrinted>
  <dcterms:created xsi:type="dcterms:W3CDTF">2013-03-09T11:55:58Z</dcterms:created>
  <dcterms:modified xsi:type="dcterms:W3CDTF">2013-10-05T12:53:20Z</dcterms:modified>
</cp:coreProperties>
</file>