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4" r:id="rId1"/>
  </p:sldMasterIdLst>
  <p:sldIdLst>
    <p:sldId id="288" r:id="rId2"/>
    <p:sldId id="268" r:id="rId3"/>
    <p:sldId id="279" r:id="rId4"/>
    <p:sldId id="283" r:id="rId5"/>
    <p:sldId id="280" r:id="rId6"/>
    <p:sldId id="284" r:id="rId7"/>
    <p:sldId id="281" r:id="rId8"/>
    <p:sldId id="258" r:id="rId9"/>
    <p:sldId id="290" r:id="rId10"/>
    <p:sldId id="277" r:id="rId11"/>
    <p:sldId id="293" r:id="rId12"/>
    <p:sldId id="294" r:id="rId13"/>
    <p:sldId id="262" r:id="rId14"/>
    <p:sldId id="295" r:id="rId15"/>
    <p:sldId id="261" r:id="rId16"/>
    <p:sldId id="296" r:id="rId17"/>
    <p:sldId id="263" r:id="rId18"/>
    <p:sldId id="297" r:id="rId19"/>
    <p:sldId id="298" r:id="rId20"/>
    <p:sldId id="265" r:id="rId21"/>
    <p:sldId id="299" r:id="rId22"/>
    <p:sldId id="300" r:id="rId23"/>
    <p:sldId id="301" r:id="rId24"/>
    <p:sldId id="302" r:id="rId25"/>
    <p:sldId id="266" r:id="rId26"/>
    <p:sldId id="291" r:id="rId27"/>
    <p:sldId id="292" r:id="rId28"/>
    <p:sldId id="267"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2634" y="-87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F485FA-5258-445B-8F7D-DC195A287307}" type="doc">
      <dgm:prSet loTypeId="urn:microsoft.com/office/officeart/2005/8/layout/cycle3" loCatId="cycle" qsTypeId="urn:microsoft.com/office/officeart/2005/8/quickstyle/3d3" qsCatId="3D" csTypeId="urn:microsoft.com/office/officeart/2005/8/colors/colorful2" csCatId="colorful" phldr="1"/>
      <dgm:spPr/>
      <dgm:t>
        <a:bodyPr/>
        <a:lstStyle/>
        <a:p>
          <a:endParaRPr lang="tr-TR"/>
        </a:p>
      </dgm:t>
    </dgm:pt>
    <dgm:pt modelId="{2B9C5F75-4961-4E51-84A0-E6F4EEC162FB}">
      <dgm:prSet custT="1"/>
      <dgm:spPr/>
      <dgm:t>
        <a:bodyPr/>
        <a:lstStyle/>
        <a:p>
          <a:pPr rtl="0"/>
          <a:r>
            <a:rPr lang="tr-TR" sz="1400" dirty="0" smtClean="0"/>
            <a:t>Mobil Uygulama</a:t>
          </a:r>
          <a:endParaRPr lang="tr-TR" sz="1400" dirty="0"/>
        </a:p>
      </dgm:t>
    </dgm:pt>
    <dgm:pt modelId="{75E0FF82-142B-40B4-AEE1-F7B732F986DB}" type="parTrans" cxnId="{AE3349C8-CCA2-4B67-864D-6920DCF21F4E}">
      <dgm:prSet/>
      <dgm:spPr/>
      <dgm:t>
        <a:bodyPr/>
        <a:lstStyle/>
        <a:p>
          <a:endParaRPr lang="tr-TR"/>
        </a:p>
      </dgm:t>
    </dgm:pt>
    <dgm:pt modelId="{2F76507A-06B8-4F04-A3DB-843937A870BA}" type="sibTrans" cxnId="{AE3349C8-CCA2-4B67-864D-6920DCF21F4E}">
      <dgm:prSet/>
      <dgm:spPr>
        <a:solidFill>
          <a:schemeClr val="bg2">
            <a:lumMod val="90000"/>
          </a:schemeClr>
        </a:solidFill>
      </dgm:spPr>
      <dgm:t>
        <a:bodyPr/>
        <a:lstStyle/>
        <a:p>
          <a:endParaRPr lang="tr-TR"/>
        </a:p>
      </dgm:t>
    </dgm:pt>
    <dgm:pt modelId="{CFA541EB-9C3B-4996-AE48-40A800F8099F}">
      <dgm:prSet custT="1"/>
      <dgm:spPr/>
      <dgm:t>
        <a:bodyPr/>
        <a:lstStyle/>
        <a:p>
          <a:pPr rtl="0"/>
          <a:r>
            <a:rPr lang="tr-TR" sz="1400" dirty="0" smtClean="0"/>
            <a:t>Artırılmış Gerçeklik</a:t>
          </a:r>
          <a:endParaRPr lang="tr-TR" sz="1400" dirty="0"/>
        </a:p>
      </dgm:t>
    </dgm:pt>
    <dgm:pt modelId="{B526CABD-864D-4996-A482-CD133DB8C671}" type="parTrans" cxnId="{3169879E-CE48-41E4-8F30-ADA12B53F32A}">
      <dgm:prSet/>
      <dgm:spPr/>
      <dgm:t>
        <a:bodyPr/>
        <a:lstStyle/>
        <a:p>
          <a:endParaRPr lang="tr-TR"/>
        </a:p>
      </dgm:t>
    </dgm:pt>
    <dgm:pt modelId="{919EFCFD-1917-41EB-9728-2A1B98184F79}" type="sibTrans" cxnId="{3169879E-CE48-41E4-8F30-ADA12B53F32A}">
      <dgm:prSet/>
      <dgm:spPr/>
      <dgm:t>
        <a:bodyPr/>
        <a:lstStyle/>
        <a:p>
          <a:endParaRPr lang="tr-TR"/>
        </a:p>
      </dgm:t>
    </dgm:pt>
    <dgm:pt modelId="{63977761-F03F-49FE-B75B-42CBEB9BE7A3}">
      <dgm:prSet custT="1"/>
      <dgm:spPr/>
      <dgm:t>
        <a:bodyPr/>
        <a:lstStyle/>
        <a:p>
          <a:pPr rtl="0"/>
          <a:r>
            <a:rPr lang="tr-TR" sz="1400" dirty="0" smtClean="0"/>
            <a:t>360 Derece Panaromalar</a:t>
          </a:r>
          <a:endParaRPr lang="tr-TR" sz="1400" dirty="0"/>
        </a:p>
      </dgm:t>
    </dgm:pt>
    <dgm:pt modelId="{2478E5A7-DE23-4C23-9119-3C7FFAB60AED}" type="parTrans" cxnId="{97A0F461-0F14-48C1-9799-8A93FE5A7F5F}">
      <dgm:prSet/>
      <dgm:spPr/>
      <dgm:t>
        <a:bodyPr/>
        <a:lstStyle/>
        <a:p>
          <a:endParaRPr lang="tr-TR"/>
        </a:p>
      </dgm:t>
    </dgm:pt>
    <dgm:pt modelId="{1656791C-10A7-40A0-B655-C0C3281FBF6C}" type="sibTrans" cxnId="{97A0F461-0F14-48C1-9799-8A93FE5A7F5F}">
      <dgm:prSet/>
      <dgm:spPr/>
      <dgm:t>
        <a:bodyPr/>
        <a:lstStyle/>
        <a:p>
          <a:endParaRPr lang="tr-TR"/>
        </a:p>
      </dgm:t>
    </dgm:pt>
    <dgm:pt modelId="{9A2638BA-F5EF-446D-8AC1-BC86A407C1C7}">
      <dgm:prSet custT="1"/>
      <dgm:spPr/>
      <dgm:t>
        <a:bodyPr/>
        <a:lstStyle/>
        <a:p>
          <a:pPr rtl="0"/>
          <a:r>
            <a:rPr lang="tr-TR" sz="1400" dirty="0" smtClean="0"/>
            <a:t>Web Sitesi</a:t>
          </a:r>
          <a:endParaRPr lang="tr-TR" sz="1400" dirty="0"/>
        </a:p>
      </dgm:t>
    </dgm:pt>
    <dgm:pt modelId="{6028B71D-1029-45F8-9B3C-BA02A9AEDB5D}" type="parTrans" cxnId="{6421425E-0535-45B0-9AB7-CBEB4E01AD71}">
      <dgm:prSet/>
      <dgm:spPr/>
      <dgm:t>
        <a:bodyPr/>
        <a:lstStyle/>
        <a:p>
          <a:endParaRPr lang="tr-TR"/>
        </a:p>
      </dgm:t>
    </dgm:pt>
    <dgm:pt modelId="{84672C7A-B4FB-4C87-87A3-4B9E81593284}" type="sibTrans" cxnId="{6421425E-0535-45B0-9AB7-CBEB4E01AD71}">
      <dgm:prSet/>
      <dgm:spPr/>
      <dgm:t>
        <a:bodyPr/>
        <a:lstStyle/>
        <a:p>
          <a:endParaRPr lang="tr-TR"/>
        </a:p>
      </dgm:t>
    </dgm:pt>
    <dgm:pt modelId="{C4A71D11-D98A-449D-9230-27FC38046441}">
      <dgm:prSet custT="1"/>
      <dgm:spPr>
        <a:solidFill>
          <a:schemeClr val="bg2">
            <a:lumMod val="50000"/>
          </a:schemeClr>
        </a:solidFill>
      </dgm:spPr>
      <dgm:t>
        <a:bodyPr/>
        <a:lstStyle/>
        <a:p>
          <a:pPr rtl="0"/>
          <a:r>
            <a:rPr lang="tr-TR" sz="1400" dirty="0" smtClean="0"/>
            <a:t>Hava Alanı Sergi</a:t>
          </a:r>
          <a:endParaRPr lang="tr-TR" sz="1400" dirty="0"/>
        </a:p>
      </dgm:t>
    </dgm:pt>
    <dgm:pt modelId="{1F46D613-8DD4-41F4-B5F9-35178E110573}" type="parTrans" cxnId="{E62B65F4-3EFB-465C-87C8-747A8A8FDD6F}">
      <dgm:prSet/>
      <dgm:spPr/>
      <dgm:t>
        <a:bodyPr/>
        <a:lstStyle/>
        <a:p>
          <a:endParaRPr lang="tr-TR"/>
        </a:p>
      </dgm:t>
    </dgm:pt>
    <dgm:pt modelId="{3B91B39B-822A-417F-B018-AA4EBE7C0E42}" type="sibTrans" cxnId="{E62B65F4-3EFB-465C-87C8-747A8A8FDD6F}">
      <dgm:prSet/>
      <dgm:spPr/>
      <dgm:t>
        <a:bodyPr/>
        <a:lstStyle/>
        <a:p>
          <a:endParaRPr lang="tr-TR"/>
        </a:p>
      </dgm:t>
    </dgm:pt>
    <dgm:pt modelId="{848FAB03-708E-4605-A23B-88810E30C079}">
      <dgm:prSet custT="1"/>
      <dgm:spPr>
        <a:solidFill>
          <a:schemeClr val="bg2">
            <a:lumMod val="50000"/>
          </a:schemeClr>
        </a:solidFill>
      </dgm:spPr>
      <dgm:t>
        <a:bodyPr/>
        <a:lstStyle/>
        <a:p>
          <a:pPr rtl="0"/>
          <a:r>
            <a:rPr lang="tr-TR" sz="1400" dirty="0" smtClean="0"/>
            <a:t>Bilboard ve Hava Alanındaki Panolar</a:t>
          </a:r>
          <a:endParaRPr lang="tr-TR" sz="1400" dirty="0"/>
        </a:p>
      </dgm:t>
    </dgm:pt>
    <dgm:pt modelId="{FAE87EDF-3C54-4B02-AD73-52549E1DA3CA}" type="parTrans" cxnId="{3CE16D92-913E-4567-B0FA-FF5CE4AEC04E}">
      <dgm:prSet/>
      <dgm:spPr/>
      <dgm:t>
        <a:bodyPr/>
        <a:lstStyle/>
        <a:p>
          <a:endParaRPr lang="tr-TR"/>
        </a:p>
      </dgm:t>
    </dgm:pt>
    <dgm:pt modelId="{1A0E96F2-6A1E-479B-8C8B-73B79BBF7F0E}" type="sibTrans" cxnId="{3CE16D92-913E-4567-B0FA-FF5CE4AEC04E}">
      <dgm:prSet/>
      <dgm:spPr/>
      <dgm:t>
        <a:bodyPr/>
        <a:lstStyle/>
        <a:p>
          <a:endParaRPr lang="tr-TR"/>
        </a:p>
      </dgm:t>
    </dgm:pt>
    <dgm:pt modelId="{A365E6B0-5E47-450B-A20F-C7639D7B73CF}">
      <dgm:prSet custT="1"/>
      <dgm:spPr>
        <a:solidFill>
          <a:schemeClr val="bg2">
            <a:lumMod val="75000"/>
          </a:schemeClr>
        </a:solidFill>
      </dgm:spPr>
      <dgm:t>
        <a:bodyPr/>
        <a:lstStyle/>
        <a:p>
          <a:pPr rtl="0"/>
          <a:r>
            <a:rPr lang="tr-TR" sz="1400" dirty="0" smtClean="0"/>
            <a:t>Küçük Tanıtım Rehberleri</a:t>
          </a:r>
          <a:endParaRPr lang="tr-TR" sz="1400" dirty="0"/>
        </a:p>
      </dgm:t>
    </dgm:pt>
    <dgm:pt modelId="{6DAF5277-24D4-4BC7-B2FA-C44DF5540F06}" type="parTrans" cxnId="{D914AEEA-ED29-441D-A831-7C700A3C92BB}">
      <dgm:prSet/>
      <dgm:spPr/>
      <dgm:t>
        <a:bodyPr/>
        <a:lstStyle/>
        <a:p>
          <a:endParaRPr lang="tr-TR"/>
        </a:p>
      </dgm:t>
    </dgm:pt>
    <dgm:pt modelId="{EF49B01B-1653-4690-9A2B-0AFE65DDC887}" type="sibTrans" cxnId="{D914AEEA-ED29-441D-A831-7C700A3C92BB}">
      <dgm:prSet custLinFactNeighborX="-15196" custLinFactNeighborY="4435"/>
      <dgm:spPr/>
      <dgm:t>
        <a:bodyPr/>
        <a:lstStyle/>
        <a:p>
          <a:endParaRPr lang="tr-TR"/>
        </a:p>
      </dgm:t>
    </dgm:pt>
    <dgm:pt modelId="{68525A73-9762-4798-AB5A-DCFC58621411}">
      <dgm:prSet/>
      <dgm:spPr>
        <a:solidFill>
          <a:schemeClr val="bg2">
            <a:lumMod val="50000"/>
          </a:schemeClr>
        </a:solidFill>
      </dgm:spPr>
      <dgm:t>
        <a:bodyPr/>
        <a:lstStyle/>
        <a:p>
          <a:pPr rtl="0"/>
          <a:r>
            <a:rPr lang="tr-TR" dirty="0" smtClean="0"/>
            <a:t>Seyahat Acentaları ile Toplantı</a:t>
          </a:r>
          <a:endParaRPr lang="tr-TR" dirty="0"/>
        </a:p>
      </dgm:t>
    </dgm:pt>
    <dgm:pt modelId="{928E1851-4640-4DEA-B89C-8441BC77B38C}" type="parTrans" cxnId="{6A6E3BDF-6C5C-4AED-A665-34AC6CCA97D2}">
      <dgm:prSet/>
      <dgm:spPr/>
      <dgm:t>
        <a:bodyPr/>
        <a:lstStyle/>
        <a:p>
          <a:endParaRPr lang="tr-TR"/>
        </a:p>
      </dgm:t>
    </dgm:pt>
    <dgm:pt modelId="{C0236C85-9FFA-4ACB-8802-0BA84F215D37}" type="sibTrans" cxnId="{6A6E3BDF-6C5C-4AED-A665-34AC6CCA97D2}">
      <dgm:prSet/>
      <dgm:spPr/>
      <dgm:t>
        <a:bodyPr/>
        <a:lstStyle/>
        <a:p>
          <a:endParaRPr lang="tr-TR"/>
        </a:p>
      </dgm:t>
    </dgm:pt>
    <dgm:pt modelId="{34C712E9-56AF-49BF-A5D1-07E6E23BEB50}" type="pres">
      <dgm:prSet presAssocID="{3FF485FA-5258-445B-8F7D-DC195A287307}" presName="Name0" presStyleCnt="0">
        <dgm:presLayoutVars>
          <dgm:dir/>
          <dgm:resizeHandles val="exact"/>
        </dgm:presLayoutVars>
      </dgm:prSet>
      <dgm:spPr/>
      <dgm:t>
        <a:bodyPr/>
        <a:lstStyle/>
        <a:p>
          <a:endParaRPr lang="tr-TR"/>
        </a:p>
      </dgm:t>
    </dgm:pt>
    <dgm:pt modelId="{5D899053-EED6-4D11-A993-98DA7B9013D8}" type="pres">
      <dgm:prSet presAssocID="{3FF485FA-5258-445B-8F7D-DC195A287307}" presName="cycle" presStyleCnt="0"/>
      <dgm:spPr/>
      <dgm:t>
        <a:bodyPr/>
        <a:lstStyle/>
        <a:p>
          <a:endParaRPr lang="tr-TR"/>
        </a:p>
      </dgm:t>
    </dgm:pt>
    <dgm:pt modelId="{350670F1-CB09-4FB1-A4A8-80F057263BA8}" type="pres">
      <dgm:prSet presAssocID="{2B9C5F75-4961-4E51-84A0-E6F4EEC162FB}" presName="nodeFirstNode" presStyleLbl="node1" presStyleIdx="0" presStyleCnt="8" custRadScaleRad="83122" custRadScaleInc="27758">
        <dgm:presLayoutVars>
          <dgm:bulletEnabled val="1"/>
        </dgm:presLayoutVars>
      </dgm:prSet>
      <dgm:spPr/>
      <dgm:t>
        <a:bodyPr/>
        <a:lstStyle/>
        <a:p>
          <a:endParaRPr lang="tr-TR"/>
        </a:p>
      </dgm:t>
    </dgm:pt>
    <dgm:pt modelId="{6CD7222B-5C0C-49E3-B8AF-BD0C8D0E6DC6}" type="pres">
      <dgm:prSet presAssocID="{2F76507A-06B8-4F04-A3DB-843937A870BA}" presName="sibTransFirstNode" presStyleLbl="bgShp" presStyleIdx="0" presStyleCnt="1" custLinFactNeighborX="-18579" custLinFactNeighborY="-7800"/>
      <dgm:spPr/>
      <dgm:t>
        <a:bodyPr/>
        <a:lstStyle/>
        <a:p>
          <a:endParaRPr lang="tr-TR"/>
        </a:p>
      </dgm:t>
    </dgm:pt>
    <dgm:pt modelId="{441A3728-A803-4040-8B41-E8735E09DD08}" type="pres">
      <dgm:prSet presAssocID="{A365E6B0-5E47-450B-A20F-C7639D7B73CF}" presName="nodeFollowingNodes" presStyleLbl="node1" presStyleIdx="1" presStyleCnt="8" custScaleX="111116" custRadScaleRad="130661" custRadScaleInc="-235613">
        <dgm:presLayoutVars>
          <dgm:bulletEnabled val="1"/>
        </dgm:presLayoutVars>
      </dgm:prSet>
      <dgm:spPr/>
      <dgm:t>
        <a:bodyPr/>
        <a:lstStyle/>
        <a:p>
          <a:endParaRPr lang="tr-TR"/>
        </a:p>
      </dgm:t>
    </dgm:pt>
    <dgm:pt modelId="{CD148E7B-76A2-431A-8BB4-111AA4D40E9B}" type="pres">
      <dgm:prSet presAssocID="{CFA541EB-9C3B-4996-AE48-40A800F8099F}" presName="nodeFollowingNodes" presStyleLbl="node1" presStyleIdx="2" presStyleCnt="8" custRadScaleRad="97382" custRadScaleInc="-38659">
        <dgm:presLayoutVars>
          <dgm:bulletEnabled val="1"/>
        </dgm:presLayoutVars>
      </dgm:prSet>
      <dgm:spPr/>
      <dgm:t>
        <a:bodyPr/>
        <a:lstStyle/>
        <a:p>
          <a:endParaRPr lang="tr-TR"/>
        </a:p>
      </dgm:t>
    </dgm:pt>
    <dgm:pt modelId="{3386094B-BCD6-495E-B430-CA0846E25BB9}" type="pres">
      <dgm:prSet presAssocID="{63977761-F03F-49FE-B75B-42CBEB9BE7A3}" presName="nodeFollowingNodes" presStyleLbl="node1" presStyleIdx="3" presStyleCnt="8" custRadScaleRad="95579" custRadScaleInc="-49351">
        <dgm:presLayoutVars>
          <dgm:bulletEnabled val="1"/>
        </dgm:presLayoutVars>
      </dgm:prSet>
      <dgm:spPr/>
      <dgm:t>
        <a:bodyPr/>
        <a:lstStyle/>
        <a:p>
          <a:endParaRPr lang="tr-TR"/>
        </a:p>
      </dgm:t>
    </dgm:pt>
    <dgm:pt modelId="{A7CDA573-04AA-4275-B9B7-36C4443B9471}" type="pres">
      <dgm:prSet presAssocID="{9A2638BA-F5EF-446D-8AC1-BC86A407C1C7}" presName="nodeFollowingNodes" presStyleLbl="node1" presStyleIdx="4" presStyleCnt="8" custRadScaleRad="100277" custRadScaleInc="-56030">
        <dgm:presLayoutVars>
          <dgm:bulletEnabled val="1"/>
        </dgm:presLayoutVars>
      </dgm:prSet>
      <dgm:spPr/>
      <dgm:t>
        <a:bodyPr/>
        <a:lstStyle/>
        <a:p>
          <a:endParaRPr lang="tr-TR"/>
        </a:p>
      </dgm:t>
    </dgm:pt>
    <dgm:pt modelId="{A357DF92-ABD7-4EB5-9EA7-F9D9CEF28F6C}" type="pres">
      <dgm:prSet presAssocID="{C4A71D11-D98A-449D-9230-27FC38046441}" presName="nodeFollowingNodes" presStyleLbl="node1" presStyleIdx="5" presStyleCnt="8" custScaleX="108746" custScaleY="108171" custRadScaleRad="113038" custRadScaleInc="-28303">
        <dgm:presLayoutVars>
          <dgm:bulletEnabled val="1"/>
        </dgm:presLayoutVars>
      </dgm:prSet>
      <dgm:spPr/>
      <dgm:t>
        <a:bodyPr/>
        <a:lstStyle/>
        <a:p>
          <a:endParaRPr lang="tr-TR"/>
        </a:p>
      </dgm:t>
    </dgm:pt>
    <dgm:pt modelId="{7286EA7E-B987-45C2-B5AD-EC0D891C54D3}" type="pres">
      <dgm:prSet presAssocID="{848FAB03-708E-4605-A23B-88810E30C079}" presName="nodeFollowingNodes" presStyleLbl="node1" presStyleIdx="6" presStyleCnt="8" custScaleX="115270" custScaleY="119195" custRadScaleRad="141676" custRadScaleInc="-45220">
        <dgm:presLayoutVars>
          <dgm:bulletEnabled val="1"/>
        </dgm:presLayoutVars>
      </dgm:prSet>
      <dgm:spPr/>
      <dgm:t>
        <a:bodyPr/>
        <a:lstStyle/>
        <a:p>
          <a:endParaRPr lang="tr-TR"/>
        </a:p>
      </dgm:t>
    </dgm:pt>
    <dgm:pt modelId="{739B52DF-A9AE-4500-8281-E34B67F5B318}" type="pres">
      <dgm:prSet presAssocID="{68525A73-9762-4798-AB5A-DCFC58621411}" presName="nodeFollowingNodes" presStyleLbl="node1" presStyleIdx="7" presStyleCnt="8" custScaleX="115270" custScaleY="119195" custRadScaleRad="144536" custRadScaleInc="-86117">
        <dgm:presLayoutVars>
          <dgm:bulletEnabled val="1"/>
        </dgm:presLayoutVars>
      </dgm:prSet>
      <dgm:spPr/>
      <dgm:t>
        <a:bodyPr/>
        <a:lstStyle/>
        <a:p>
          <a:endParaRPr lang="tr-TR"/>
        </a:p>
      </dgm:t>
    </dgm:pt>
  </dgm:ptLst>
  <dgm:cxnLst>
    <dgm:cxn modelId="{3169879E-CE48-41E4-8F30-ADA12B53F32A}" srcId="{3FF485FA-5258-445B-8F7D-DC195A287307}" destId="{CFA541EB-9C3B-4996-AE48-40A800F8099F}" srcOrd="2" destOrd="0" parTransId="{B526CABD-864D-4996-A482-CD133DB8C671}" sibTransId="{919EFCFD-1917-41EB-9728-2A1B98184F79}"/>
    <dgm:cxn modelId="{9F24E656-94B2-4521-8792-36711C8D5340}" type="presOf" srcId="{C4A71D11-D98A-449D-9230-27FC38046441}" destId="{A357DF92-ABD7-4EB5-9EA7-F9D9CEF28F6C}" srcOrd="0" destOrd="0" presId="urn:microsoft.com/office/officeart/2005/8/layout/cycle3"/>
    <dgm:cxn modelId="{3CE16D92-913E-4567-B0FA-FF5CE4AEC04E}" srcId="{3FF485FA-5258-445B-8F7D-DC195A287307}" destId="{848FAB03-708E-4605-A23B-88810E30C079}" srcOrd="6" destOrd="0" parTransId="{FAE87EDF-3C54-4B02-AD73-52549E1DA3CA}" sibTransId="{1A0E96F2-6A1E-479B-8C8B-73B79BBF7F0E}"/>
    <dgm:cxn modelId="{D64C2066-5F76-4F49-8F39-5DC02383E8E5}" type="presOf" srcId="{848FAB03-708E-4605-A23B-88810E30C079}" destId="{7286EA7E-B987-45C2-B5AD-EC0D891C54D3}" srcOrd="0" destOrd="0" presId="urn:microsoft.com/office/officeart/2005/8/layout/cycle3"/>
    <dgm:cxn modelId="{87084C59-8AB7-4136-8B1D-A2EEF6AFBD59}" type="presOf" srcId="{68525A73-9762-4798-AB5A-DCFC58621411}" destId="{739B52DF-A9AE-4500-8281-E34B67F5B318}" srcOrd="0" destOrd="0" presId="urn:microsoft.com/office/officeart/2005/8/layout/cycle3"/>
    <dgm:cxn modelId="{E62B65F4-3EFB-465C-87C8-747A8A8FDD6F}" srcId="{3FF485FA-5258-445B-8F7D-DC195A287307}" destId="{C4A71D11-D98A-449D-9230-27FC38046441}" srcOrd="5" destOrd="0" parTransId="{1F46D613-8DD4-41F4-B5F9-35178E110573}" sibTransId="{3B91B39B-822A-417F-B018-AA4EBE7C0E42}"/>
    <dgm:cxn modelId="{5405311D-6E3F-47E1-B56A-AA88FE827D3E}" type="presOf" srcId="{CFA541EB-9C3B-4996-AE48-40A800F8099F}" destId="{CD148E7B-76A2-431A-8BB4-111AA4D40E9B}" srcOrd="0" destOrd="0" presId="urn:microsoft.com/office/officeart/2005/8/layout/cycle3"/>
    <dgm:cxn modelId="{6C894501-347D-400D-A166-2122E0C8FFB6}" type="presOf" srcId="{3FF485FA-5258-445B-8F7D-DC195A287307}" destId="{34C712E9-56AF-49BF-A5D1-07E6E23BEB50}" srcOrd="0" destOrd="0" presId="urn:microsoft.com/office/officeart/2005/8/layout/cycle3"/>
    <dgm:cxn modelId="{137A1D59-96D3-41F1-9AAE-D401F3B8CD41}" type="presOf" srcId="{A365E6B0-5E47-450B-A20F-C7639D7B73CF}" destId="{441A3728-A803-4040-8B41-E8735E09DD08}" srcOrd="0" destOrd="0" presId="urn:microsoft.com/office/officeart/2005/8/layout/cycle3"/>
    <dgm:cxn modelId="{18F87F50-7849-47E9-AEAB-1A587B077E71}" type="presOf" srcId="{2B9C5F75-4961-4E51-84A0-E6F4EEC162FB}" destId="{350670F1-CB09-4FB1-A4A8-80F057263BA8}" srcOrd="0" destOrd="0" presId="urn:microsoft.com/office/officeart/2005/8/layout/cycle3"/>
    <dgm:cxn modelId="{6421425E-0535-45B0-9AB7-CBEB4E01AD71}" srcId="{3FF485FA-5258-445B-8F7D-DC195A287307}" destId="{9A2638BA-F5EF-446D-8AC1-BC86A407C1C7}" srcOrd="4" destOrd="0" parTransId="{6028B71D-1029-45F8-9B3C-BA02A9AEDB5D}" sibTransId="{84672C7A-B4FB-4C87-87A3-4B9E81593284}"/>
    <dgm:cxn modelId="{AE3349C8-CCA2-4B67-864D-6920DCF21F4E}" srcId="{3FF485FA-5258-445B-8F7D-DC195A287307}" destId="{2B9C5F75-4961-4E51-84A0-E6F4EEC162FB}" srcOrd="0" destOrd="0" parTransId="{75E0FF82-142B-40B4-AEE1-F7B732F986DB}" sibTransId="{2F76507A-06B8-4F04-A3DB-843937A870BA}"/>
    <dgm:cxn modelId="{97A0F461-0F14-48C1-9799-8A93FE5A7F5F}" srcId="{3FF485FA-5258-445B-8F7D-DC195A287307}" destId="{63977761-F03F-49FE-B75B-42CBEB9BE7A3}" srcOrd="3" destOrd="0" parTransId="{2478E5A7-DE23-4C23-9119-3C7FFAB60AED}" sibTransId="{1656791C-10A7-40A0-B655-C0C3281FBF6C}"/>
    <dgm:cxn modelId="{0171A633-281E-44ED-AB49-55D5807193EE}" type="presOf" srcId="{2F76507A-06B8-4F04-A3DB-843937A870BA}" destId="{6CD7222B-5C0C-49E3-B8AF-BD0C8D0E6DC6}" srcOrd="0" destOrd="0" presId="urn:microsoft.com/office/officeart/2005/8/layout/cycle3"/>
    <dgm:cxn modelId="{D10774EB-611F-4857-9AF9-B3C9310DEFA2}" type="presOf" srcId="{9A2638BA-F5EF-446D-8AC1-BC86A407C1C7}" destId="{A7CDA573-04AA-4275-B9B7-36C4443B9471}" srcOrd="0" destOrd="0" presId="urn:microsoft.com/office/officeart/2005/8/layout/cycle3"/>
    <dgm:cxn modelId="{D914AEEA-ED29-441D-A831-7C700A3C92BB}" srcId="{3FF485FA-5258-445B-8F7D-DC195A287307}" destId="{A365E6B0-5E47-450B-A20F-C7639D7B73CF}" srcOrd="1" destOrd="0" parTransId="{6DAF5277-24D4-4BC7-B2FA-C44DF5540F06}" sibTransId="{EF49B01B-1653-4690-9A2B-0AFE65DDC887}"/>
    <dgm:cxn modelId="{EDCD3C20-2266-43B1-976B-DC0882EFFC6F}" type="presOf" srcId="{63977761-F03F-49FE-B75B-42CBEB9BE7A3}" destId="{3386094B-BCD6-495E-B430-CA0846E25BB9}" srcOrd="0" destOrd="0" presId="urn:microsoft.com/office/officeart/2005/8/layout/cycle3"/>
    <dgm:cxn modelId="{6A6E3BDF-6C5C-4AED-A665-34AC6CCA97D2}" srcId="{3FF485FA-5258-445B-8F7D-DC195A287307}" destId="{68525A73-9762-4798-AB5A-DCFC58621411}" srcOrd="7" destOrd="0" parTransId="{928E1851-4640-4DEA-B89C-8441BC77B38C}" sibTransId="{C0236C85-9FFA-4ACB-8802-0BA84F215D37}"/>
    <dgm:cxn modelId="{ADFA2A23-861B-47F7-8CCD-CFF3D4B94CC2}" type="presParOf" srcId="{34C712E9-56AF-49BF-A5D1-07E6E23BEB50}" destId="{5D899053-EED6-4D11-A993-98DA7B9013D8}" srcOrd="0" destOrd="0" presId="urn:microsoft.com/office/officeart/2005/8/layout/cycle3"/>
    <dgm:cxn modelId="{FB5B785D-1144-4C26-BF89-1B20BC47A82C}" type="presParOf" srcId="{5D899053-EED6-4D11-A993-98DA7B9013D8}" destId="{350670F1-CB09-4FB1-A4A8-80F057263BA8}" srcOrd="0" destOrd="0" presId="urn:microsoft.com/office/officeart/2005/8/layout/cycle3"/>
    <dgm:cxn modelId="{22405731-5211-4247-AFA1-C52D22284454}" type="presParOf" srcId="{5D899053-EED6-4D11-A993-98DA7B9013D8}" destId="{6CD7222B-5C0C-49E3-B8AF-BD0C8D0E6DC6}" srcOrd="1" destOrd="0" presId="urn:microsoft.com/office/officeart/2005/8/layout/cycle3"/>
    <dgm:cxn modelId="{9A808EF0-A125-4A27-B00D-C0F46D12EB5D}" type="presParOf" srcId="{5D899053-EED6-4D11-A993-98DA7B9013D8}" destId="{441A3728-A803-4040-8B41-E8735E09DD08}" srcOrd="2" destOrd="0" presId="urn:microsoft.com/office/officeart/2005/8/layout/cycle3"/>
    <dgm:cxn modelId="{2B45706A-C4B2-4D91-9FB6-8E90843CFE99}" type="presParOf" srcId="{5D899053-EED6-4D11-A993-98DA7B9013D8}" destId="{CD148E7B-76A2-431A-8BB4-111AA4D40E9B}" srcOrd="3" destOrd="0" presId="urn:microsoft.com/office/officeart/2005/8/layout/cycle3"/>
    <dgm:cxn modelId="{5BB6B5E4-8B33-4BB3-ABED-AF0E39EB85D3}" type="presParOf" srcId="{5D899053-EED6-4D11-A993-98DA7B9013D8}" destId="{3386094B-BCD6-495E-B430-CA0846E25BB9}" srcOrd="4" destOrd="0" presId="urn:microsoft.com/office/officeart/2005/8/layout/cycle3"/>
    <dgm:cxn modelId="{11630BD0-06A5-43FE-9AD7-440D336C6327}" type="presParOf" srcId="{5D899053-EED6-4D11-A993-98DA7B9013D8}" destId="{A7CDA573-04AA-4275-B9B7-36C4443B9471}" srcOrd="5" destOrd="0" presId="urn:microsoft.com/office/officeart/2005/8/layout/cycle3"/>
    <dgm:cxn modelId="{B1BA7E41-53C7-4BDF-A32F-8FBAB4ACE099}" type="presParOf" srcId="{5D899053-EED6-4D11-A993-98DA7B9013D8}" destId="{A357DF92-ABD7-4EB5-9EA7-F9D9CEF28F6C}" srcOrd="6" destOrd="0" presId="urn:microsoft.com/office/officeart/2005/8/layout/cycle3"/>
    <dgm:cxn modelId="{AFA1C275-04F8-481D-8CA0-940DAB67FEF7}" type="presParOf" srcId="{5D899053-EED6-4D11-A993-98DA7B9013D8}" destId="{7286EA7E-B987-45C2-B5AD-EC0D891C54D3}" srcOrd="7" destOrd="0" presId="urn:microsoft.com/office/officeart/2005/8/layout/cycle3"/>
    <dgm:cxn modelId="{F5608203-EF9D-4C12-A6E8-C4516AAE82FD}" type="presParOf" srcId="{5D899053-EED6-4D11-A993-98DA7B9013D8}" destId="{739B52DF-A9AE-4500-8281-E34B67F5B318}" srcOrd="8"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D7222B-5C0C-49E3-B8AF-BD0C8D0E6DC6}">
      <dsp:nvSpPr>
        <dsp:cNvPr id="0" name=""/>
        <dsp:cNvSpPr/>
      </dsp:nvSpPr>
      <dsp:spPr>
        <a:xfrm>
          <a:off x="1267742" y="-36794"/>
          <a:ext cx="4818562" cy="4818562"/>
        </a:xfrm>
        <a:prstGeom prst="circularArrow">
          <a:avLst>
            <a:gd name="adj1" fmla="val 5544"/>
            <a:gd name="adj2" fmla="val 330680"/>
            <a:gd name="adj3" fmla="val 14636387"/>
            <a:gd name="adj4" fmla="val 16881531"/>
            <a:gd name="adj5" fmla="val 5757"/>
          </a:avLst>
        </a:prstGeom>
        <a:solidFill>
          <a:schemeClr val="bg2">
            <a:lumMod val="9000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350670F1-CB09-4FB1-A4A8-80F057263BA8}">
      <dsp:nvSpPr>
        <dsp:cNvPr id="0" name=""/>
        <dsp:cNvSpPr/>
      </dsp:nvSpPr>
      <dsp:spPr>
        <a:xfrm>
          <a:off x="3886724" y="381490"/>
          <a:ext cx="1371079" cy="685539"/>
        </a:xfrm>
        <a:prstGeom prst="roundRect">
          <a:avLst/>
        </a:prstGeom>
        <a:solidFill>
          <a:schemeClr val="accent2">
            <a:hueOff val="0"/>
            <a:satOff val="0"/>
            <a:lumOff val="0"/>
            <a:alphaOff val="0"/>
          </a:schemeClr>
        </a:soli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tr-TR" sz="1400" kern="1200" dirty="0" smtClean="0"/>
            <a:t>Mobil Uygulama</a:t>
          </a:r>
          <a:endParaRPr lang="tr-TR" sz="1400" kern="1200" dirty="0"/>
        </a:p>
      </dsp:txBody>
      <dsp:txXfrm>
        <a:off x="3920189" y="414955"/>
        <a:ext cx="1304149" cy="618609"/>
      </dsp:txXfrm>
    </dsp:sp>
    <dsp:sp modelId="{441A3728-A803-4040-8B41-E8735E09DD08}">
      <dsp:nvSpPr>
        <dsp:cNvPr id="0" name=""/>
        <dsp:cNvSpPr/>
      </dsp:nvSpPr>
      <dsp:spPr>
        <a:xfrm>
          <a:off x="1447792" y="304795"/>
          <a:ext cx="1523488" cy="685539"/>
        </a:xfrm>
        <a:prstGeom prst="roundRect">
          <a:avLst/>
        </a:prstGeom>
        <a:solidFill>
          <a:schemeClr val="bg2">
            <a:lumMod val="75000"/>
          </a:schemeClr>
        </a:solidFill>
        <a:ln>
          <a:noFill/>
        </a:ln>
        <a:effectLst>
          <a:outerShdw blurRad="57150" dist="38100" dir="5400000" algn="ctr" rotWithShape="0">
            <a:schemeClr val="accent2">
              <a:hueOff val="-119732"/>
              <a:satOff val="-1380"/>
              <a:lumOff val="308"/>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tr-TR" sz="1400" kern="1200" dirty="0" smtClean="0"/>
            <a:t>Küçük Tanıtım Rehberleri</a:t>
          </a:r>
          <a:endParaRPr lang="tr-TR" sz="1400" kern="1200" dirty="0"/>
        </a:p>
      </dsp:txBody>
      <dsp:txXfrm>
        <a:off x="1481257" y="338260"/>
        <a:ext cx="1456558" cy="618609"/>
      </dsp:txXfrm>
    </dsp:sp>
    <dsp:sp modelId="{CD148E7B-76A2-431A-8BB4-111AA4D40E9B}">
      <dsp:nvSpPr>
        <dsp:cNvPr id="0" name=""/>
        <dsp:cNvSpPr/>
      </dsp:nvSpPr>
      <dsp:spPr>
        <a:xfrm>
          <a:off x="5486392" y="1524003"/>
          <a:ext cx="1371079" cy="685539"/>
        </a:xfrm>
        <a:prstGeom prst="roundRect">
          <a:avLst/>
        </a:prstGeom>
        <a:solidFill>
          <a:schemeClr val="accent2">
            <a:hueOff val="-239464"/>
            <a:satOff val="-2759"/>
            <a:lumOff val="617"/>
            <a:alphaOff val="0"/>
          </a:schemeClr>
        </a:solidFill>
        <a:ln>
          <a:noFill/>
        </a:ln>
        <a:effectLst>
          <a:outerShdw blurRad="57150" dist="38100" dir="5400000" algn="ctr" rotWithShape="0">
            <a:schemeClr val="accent2">
              <a:hueOff val="-239464"/>
              <a:satOff val="-2759"/>
              <a:lumOff val="617"/>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tr-TR" sz="1400" kern="1200" dirty="0" smtClean="0"/>
            <a:t>Artırılmış Gerçeklik</a:t>
          </a:r>
          <a:endParaRPr lang="tr-TR" sz="1400" kern="1200" dirty="0"/>
        </a:p>
      </dsp:txBody>
      <dsp:txXfrm>
        <a:off x="5519857" y="1557468"/>
        <a:ext cx="1304149" cy="618609"/>
      </dsp:txXfrm>
    </dsp:sp>
    <dsp:sp modelId="{3386094B-BCD6-495E-B430-CA0846E25BB9}">
      <dsp:nvSpPr>
        <dsp:cNvPr id="0" name=""/>
        <dsp:cNvSpPr/>
      </dsp:nvSpPr>
      <dsp:spPr>
        <a:xfrm>
          <a:off x="5333993" y="2895600"/>
          <a:ext cx="1371079" cy="685539"/>
        </a:xfrm>
        <a:prstGeom prst="roundRect">
          <a:avLst/>
        </a:prstGeom>
        <a:solidFill>
          <a:schemeClr val="accent2">
            <a:hueOff val="-359196"/>
            <a:satOff val="-4139"/>
            <a:lumOff val="925"/>
            <a:alphaOff val="0"/>
          </a:schemeClr>
        </a:solidFill>
        <a:ln>
          <a:noFill/>
        </a:ln>
        <a:effectLst>
          <a:outerShdw blurRad="57150" dist="38100" dir="5400000" algn="ctr" rotWithShape="0">
            <a:schemeClr val="accent2">
              <a:hueOff val="-359196"/>
              <a:satOff val="-4139"/>
              <a:lumOff val="925"/>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tr-TR" sz="1400" kern="1200" dirty="0" smtClean="0"/>
            <a:t>360 Derece Panaromalar</a:t>
          </a:r>
          <a:endParaRPr lang="tr-TR" sz="1400" kern="1200" dirty="0"/>
        </a:p>
      </dsp:txBody>
      <dsp:txXfrm>
        <a:off x="5367458" y="2929065"/>
        <a:ext cx="1304149" cy="618609"/>
      </dsp:txXfrm>
    </dsp:sp>
    <dsp:sp modelId="{A7CDA573-04AA-4275-B9B7-36C4443B9471}">
      <dsp:nvSpPr>
        <dsp:cNvPr id="0" name=""/>
        <dsp:cNvSpPr/>
      </dsp:nvSpPr>
      <dsp:spPr>
        <a:xfrm>
          <a:off x="4343401" y="3962407"/>
          <a:ext cx="1371079" cy="685539"/>
        </a:xfrm>
        <a:prstGeom prst="roundRect">
          <a:avLst/>
        </a:prstGeom>
        <a:solidFill>
          <a:schemeClr val="accent2">
            <a:hueOff val="-478928"/>
            <a:satOff val="-5519"/>
            <a:lumOff val="1234"/>
            <a:alphaOff val="0"/>
          </a:schemeClr>
        </a:solidFill>
        <a:ln>
          <a:noFill/>
        </a:ln>
        <a:effectLst>
          <a:outerShdw blurRad="57150" dist="38100" dir="5400000" algn="ctr" rotWithShape="0">
            <a:schemeClr val="accent2">
              <a:hueOff val="-478928"/>
              <a:satOff val="-5519"/>
              <a:lumOff val="1234"/>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tr-TR" sz="1400" kern="1200" dirty="0" smtClean="0"/>
            <a:t>Web Sitesi</a:t>
          </a:r>
          <a:endParaRPr lang="tr-TR" sz="1400" kern="1200" dirty="0"/>
        </a:p>
      </dsp:txBody>
      <dsp:txXfrm>
        <a:off x="4376866" y="3995872"/>
        <a:ext cx="1304149" cy="618609"/>
      </dsp:txXfrm>
    </dsp:sp>
    <dsp:sp modelId="{A357DF92-ABD7-4EB5-9EA7-F9D9CEF28F6C}">
      <dsp:nvSpPr>
        <dsp:cNvPr id="0" name=""/>
        <dsp:cNvSpPr/>
      </dsp:nvSpPr>
      <dsp:spPr>
        <a:xfrm>
          <a:off x="2209804" y="3962405"/>
          <a:ext cx="1490993" cy="741554"/>
        </a:xfrm>
        <a:prstGeom prst="roundRect">
          <a:avLst/>
        </a:prstGeom>
        <a:solidFill>
          <a:schemeClr val="bg2">
            <a:lumMod val="50000"/>
          </a:schemeClr>
        </a:solidFill>
        <a:ln>
          <a:noFill/>
        </a:ln>
        <a:effectLst>
          <a:outerShdw blurRad="57150" dist="38100" dir="5400000" algn="ctr" rotWithShape="0">
            <a:schemeClr val="accent2">
              <a:hueOff val="-598659"/>
              <a:satOff val="-6899"/>
              <a:lumOff val="1542"/>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tr-TR" sz="1400" kern="1200" dirty="0" smtClean="0"/>
            <a:t>Hava Alanı Sergi</a:t>
          </a:r>
          <a:endParaRPr lang="tr-TR" sz="1400" kern="1200" dirty="0"/>
        </a:p>
      </dsp:txBody>
      <dsp:txXfrm>
        <a:off x="2246004" y="3998605"/>
        <a:ext cx="1418593" cy="669154"/>
      </dsp:txXfrm>
    </dsp:sp>
    <dsp:sp modelId="{7286EA7E-B987-45C2-B5AD-EC0D891C54D3}">
      <dsp:nvSpPr>
        <dsp:cNvPr id="0" name=""/>
        <dsp:cNvSpPr/>
      </dsp:nvSpPr>
      <dsp:spPr>
        <a:xfrm>
          <a:off x="685795" y="2895594"/>
          <a:ext cx="1580442" cy="817128"/>
        </a:xfrm>
        <a:prstGeom prst="roundRect">
          <a:avLst/>
        </a:prstGeom>
        <a:solidFill>
          <a:schemeClr val="bg2">
            <a:lumMod val="50000"/>
          </a:schemeClr>
        </a:solidFill>
        <a:ln>
          <a:noFill/>
        </a:ln>
        <a:effectLst>
          <a:outerShdw blurRad="57150" dist="38100" dir="5400000" algn="ctr" rotWithShape="0">
            <a:schemeClr val="accent2">
              <a:hueOff val="-718391"/>
              <a:satOff val="-8278"/>
              <a:lumOff val="1851"/>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tr-TR" sz="1400" kern="1200" dirty="0" smtClean="0"/>
            <a:t>Bilboard ve Hava Alanındaki Panolar</a:t>
          </a:r>
          <a:endParaRPr lang="tr-TR" sz="1400" kern="1200" dirty="0"/>
        </a:p>
      </dsp:txBody>
      <dsp:txXfrm>
        <a:off x="725684" y="2935483"/>
        <a:ext cx="1500664" cy="737350"/>
      </dsp:txXfrm>
    </dsp:sp>
    <dsp:sp modelId="{739B52DF-A9AE-4500-8281-E34B67F5B318}">
      <dsp:nvSpPr>
        <dsp:cNvPr id="0" name=""/>
        <dsp:cNvSpPr/>
      </dsp:nvSpPr>
      <dsp:spPr>
        <a:xfrm>
          <a:off x="533395" y="1447792"/>
          <a:ext cx="1580442" cy="817128"/>
        </a:xfrm>
        <a:prstGeom prst="roundRect">
          <a:avLst/>
        </a:prstGeom>
        <a:solidFill>
          <a:schemeClr val="bg2">
            <a:lumMod val="50000"/>
          </a:schemeClr>
        </a:solidFill>
        <a:ln>
          <a:noFill/>
        </a:ln>
        <a:effectLst>
          <a:outerShdw blurRad="57150" dist="38100" dir="5400000" algn="ctr" rotWithShape="0">
            <a:schemeClr val="accent2">
              <a:hueOff val="-838123"/>
              <a:satOff val="-9658"/>
              <a:lumOff val="2159"/>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tr-TR" sz="1400" kern="1200" dirty="0" smtClean="0"/>
            <a:t>Seyahat Acentaları ile Toplantı</a:t>
          </a:r>
          <a:endParaRPr lang="tr-TR" sz="1400" kern="1200" dirty="0"/>
        </a:p>
      </dsp:txBody>
      <dsp:txXfrm>
        <a:off x="573284" y="1487681"/>
        <a:ext cx="1500664" cy="737350"/>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7/26/2013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7/26/2013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7/26/2013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7/26/2013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7/26/2013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7/26/2013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viewist.org/"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viewist.org/"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Layout" Target="../diagrams/layout1.xml"/><Relationship Id="rId7" Type="http://schemas.openxmlformats.org/officeDocument/2006/relationships/image" Target="../media/image7.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Cinar\Desktop\tursab sunum\istanbul_il_Ozel_idares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879628"/>
            <a:ext cx="1937917" cy="12244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Cinar\Desktop\tursab sunum\istk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492" y="950755"/>
            <a:ext cx="1503340" cy="107864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Cinar\Desktop\tursab sunum\Kalkınma_Bakanlığı_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5721" y="843286"/>
            <a:ext cx="1224411" cy="12244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Cinar\Desktop\tursab sunum\LOGOBEYAZ.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25638" y="4495800"/>
            <a:ext cx="3408398" cy="1981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3200400"/>
            <a:ext cx="9144000" cy="1068526"/>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tr-TR"/>
          </a:p>
        </p:txBody>
      </p:sp>
      <p:sp>
        <p:nvSpPr>
          <p:cNvPr id="8" name="TextBox 7"/>
          <p:cNvSpPr txBox="1"/>
          <p:nvPr/>
        </p:nvSpPr>
        <p:spPr>
          <a:xfrm>
            <a:off x="962121" y="3319164"/>
            <a:ext cx="7014958" cy="830997"/>
          </a:xfrm>
          <a:prstGeom prst="rect">
            <a:avLst/>
          </a:prstGeom>
          <a:noFill/>
        </p:spPr>
        <p:txBody>
          <a:bodyPr wrap="square" rtlCol="0">
            <a:spAutoFit/>
          </a:bodyPr>
          <a:lstStyle/>
          <a:p>
            <a:r>
              <a:rPr lang="tr-TR" sz="4800" b="1" dirty="0" smtClean="0">
                <a:effectLst>
                  <a:outerShdw blurRad="38100" dist="38100" dir="2700000" algn="tl">
                    <a:srgbClr val="000000">
                      <a:alpha val="43137"/>
                    </a:srgbClr>
                  </a:outerShdw>
                </a:effectLst>
                <a:latin typeface="Garamond" pitchFamily="18" charset="0"/>
              </a:rPr>
              <a:t>ANDROİD İSTANBUL</a:t>
            </a:r>
            <a:endParaRPr lang="tr-TR" sz="4800" dirty="0"/>
          </a:p>
        </p:txBody>
      </p:sp>
      <p:pic>
        <p:nvPicPr>
          <p:cNvPr id="1026" name="Picture 2" descr="C:\Users\Cinar\Desktop\TEMELogo2JPEG.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29400" y="950755"/>
            <a:ext cx="1896086" cy="881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801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r>
              <a:rPr lang="tr-TR" dirty="0" smtClean="0">
                <a:latin typeface="Garamond" pitchFamily="18" charset="0"/>
              </a:rPr>
              <a:t>ÖRNEK RESİM</a:t>
            </a:r>
            <a:endParaRPr lang="tr-TR" dirty="0">
              <a:latin typeface="Garamond" pitchFamily="18" charset="0"/>
            </a:endParaRPr>
          </a:p>
        </p:txBody>
      </p:sp>
      <p:sp>
        <p:nvSpPr>
          <p:cNvPr id="3" name="TextBox 2"/>
          <p:cNvSpPr txBox="1"/>
          <p:nvPr/>
        </p:nvSpPr>
        <p:spPr>
          <a:xfrm>
            <a:off x="4572000" y="2369507"/>
            <a:ext cx="4210552" cy="1323439"/>
          </a:xfrm>
          <a:prstGeom prst="rect">
            <a:avLst/>
          </a:prstGeom>
          <a:noFill/>
        </p:spPr>
        <p:txBody>
          <a:bodyPr wrap="square" rtlCol="0">
            <a:spAutoFit/>
          </a:bodyPr>
          <a:lstStyle/>
          <a:p>
            <a:pPr algn="just"/>
            <a:r>
              <a:rPr lang="tr-TR" sz="2000" dirty="0" smtClean="0">
                <a:latin typeface="Garamond" pitchFamily="18" charset="0"/>
              </a:rPr>
              <a:t>Kullanıcıların istedikleri bilgiye en kolay şekilde ulaşabilmeleri için filtreleme işlemleri kullanılacak, örnekte olduğu gibi.</a:t>
            </a:r>
            <a:endParaRPr lang="tr-TR" sz="2000" dirty="0">
              <a:latin typeface="Garamond" pitchFamily="18" charset="0"/>
            </a:endParaRPr>
          </a:p>
        </p:txBody>
      </p:sp>
      <p:pic>
        <p:nvPicPr>
          <p:cNvPr id="6" name="Picture 3" descr="C:\Users\Cinar\Pictures\Photo Stream\My Photo Stream\IMG_02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9390" y="1437361"/>
            <a:ext cx="2485804" cy="41941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Cinar\Desktop\TEMELogo2JPE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084" y="5805556"/>
            <a:ext cx="1884607" cy="8763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Cinar\Desktop\tursab sunum\istanbul_il_Ozel_idares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5631501"/>
            <a:ext cx="1937917" cy="1224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0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4000" dirty="0" smtClean="0">
                <a:latin typeface="Garamond" pitchFamily="18" charset="0"/>
              </a:rPr>
              <a:t>ÖRNEK RESİM-ANDROİD TABLET</a:t>
            </a:r>
            <a:endParaRPr lang="tr-TR" sz="4000" dirty="0">
              <a:latin typeface="Garamond" pitchFamily="18" charset="0"/>
            </a:endParaRPr>
          </a:p>
        </p:txBody>
      </p:sp>
      <p:pic>
        <p:nvPicPr>
          <p:cNvPr id="3074" name="Picture 2" descr="C:\Users\Cinar\Desktop\TURSAB SUNUM\Screenshot_2013-07-23-09-06-40.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37084" y="1867246"/>
            <a:ext cx="6026149" cy="376634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Cinar\Desktop\TEMELogo2JPE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5807644"/>
            <a:ext cx="1884607" cy="8763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Cinar\Desktop\tursab sunum\istanbul_il_Ozel_idares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5633589"/>
            <a:ext cx="1937917" cy="1224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6621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4000" dirty="0" smtClean="0">
                <a:latin typeface="Garamond" pitchFamily="18" charset="0"/>
              </a:rPr>
              <a:t>ÖRNEK RESİM-ANDROİD TABLET</a:t>
            </a:r>
            <a:endParaRPr lang="tr-TR" sz="4000" dirty="0">
              <a:latin typeface="Garamond" pitchFamily="18" charset="0"/>
            </a:endParaRPr>
          </a:p>
        </p:txBody>
      </p:sp>
      <p:pic>
        <p:nvPicPr>
          <p:cNvPr id="4098" name="Picture 2" descr="C:\Users\Cinar\Desktop\TURSAB SUNUM\Screenshot_2013-07-09-16-14-54.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6134" y="1914871"/>
            <a:ext cx="5949949" cy="371871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Cinar\Desktop\TEMELogo2JPE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5807644"/>
            <a:ext cx="1884607" cy="8763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Cinar\Desktop\tursab sunum\istanbul_il_Ozel_idares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6083" y="5633589"/>
            <a:ext cx="1937917" cy="1224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169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72312"/>
          </a:xfrm>
        </p:spPr>
        <p:txBody>
          <a:bodyPr/>
          <a:lstStyle/>
          <a:p>
            <a:r>
              <a:rPr lang="tr-TR" dirty="0" smtClean="0">
                <a:latin typeface="Garamond" pitchFamily="18" charset="0"/>
              </a:rPr>
              <a:t>360 DEGREE PANAROMA</a:t>
            </a:r>
            <a:endParaRPr lang="tr-TR" dirty="0">
              <a:latin typeface="Garamond" pitchFamily="18" charset="0"/>
            </a:endParaRPr>
          </a:p>
        </p:txBody>
      </p:sp>
      <p:sp>
        <p:nvSpPr>
          <p:cNvPr id="3" name="Content Placeholder 2"/>
          <p:cNvSpPr>
            <a:spLocks noGrp="1"/>
          </p:cNvSpPr>
          <p:nvPr>
            <p:ph idx="1"/>
          </p:nvPr>
        </p:nvSpPr>
        <p:spPr/>
        <p:txBody>
          <a:bodyPr>
            <a:normAutofit/>
          </a:bodyPr>
          <a:lstStyle/>
          <a:p>
            <a:r>
              <a:rPr lang="tr-TR" dirty="0" smtClean="0">
                <a:latin typeface="Garamond" pitchFamily="18" charset="0"/>
              </a:rPr>
              <a:t>Galata Kulesi, Arkeoloji Müzesi, Topkapı Sarayı, Yerebatan Sarnıcı, Kariye Müzesi, Sultanahmet Camii, Sultanahmet Meydanı, Süleymaniye Camii’nin 360 derece görüntüleri çekilmiştir. </a:t>
            </a:r>
          </a:p>
          <a:p>
            <a:r>
              <a:rPr lang="tr-TR" dirty="0" smtClean="0">
                <a:latin typeface="Garamond" pitchFamily="18" charset="0"/>
              </a:rPr>
              <a:t>360 derece fotoğraflar kiosklarda, web sitesinde, mobil uygulamada yer almaktadır.</a:t>
            </a:r>
          </a:p>
          <a:p>
            <a:r>
              <a:rPr lang="tr-TR" dirty="0" smtClean="0">
                <a:latin typeface="Garamond" pitchFamily="18" charset="0"/>
              </a:rPr>
              <a:t>Web site: </a:t>
            </a:r>
            <a:r>
              <a:rPr lang="tr-TR" dirty="0">
                <a:hlinkClick r:id="rId2"/>
              </a:rPr>
              <a:t>http://viewist.org/</a:t>
            </a:r>
            <a:endParaRPr lang="tr-TR" dirty="0" smtClean="0">
              <a:latin typeface="Garamond" pitchFamily="18" charset="0"/>
            </a:endParaRPr>
          </a:p>
        </p:txBody>
      </p:sp>
      <p:pic>
        <p:nvPicPr>
          <p:cNvPr id="4" name="Picture 2" descr="C:\Users\Cinar\Desktop\TEMELogo2JPE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5807644"/>
            <a:ext cx="1884607" cy="8763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Cinar\Desktop\tursab sunum\istanbul_il_Ozel_idares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8505" y="5633589"/>
            <a:ext cx="1937917" cy="1224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8512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smtClean="0">
                <a:latin typeface="Garamond" pitchFamily="18" charset="0"/>
              </a:rPr>
              <a:t>ÖRNEK RESİM</a:t>
            </a:r>
            <a:endParaRPr lang="tr-TR" dirty="0">
              <a:latin typeface="Garamond" pitchFamily="18" charset="0"/>
            </a:endParaRPr>
          </a:p>
        </p:txBody>
      </p:sp>
      <p:sp>
        <p:nvSpPr>
          <p:cNvPr id="3" name="Content Placeholder 2"/>
          <p:cNvSpPr>
            <a:spLocks noGrp="1"/>
          </p:cNvSpPr>
          <p:nvPr>
            <p:ph idx="1"/>
          </p:nvPr>
        </p:nvSpPr>
        <p:spPr/>
        <p:txBody>
          <a:bodyPr/>
          <a:lstStyle/>
          <a:p>
            <a:endParaRPr lang="tr-TR"/>
          </a:p>
        </p:txBody>
      </p:sp>
      <p:pic>
        <p:nvPicPr>
          <p:cNvPr id="5122" name="Picture 2" descr="C:\Users\Cinar\Desktop\TURSAB SUNUM\Screenshot_2013-07-09-16-14-0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785" y="1981199"/>
            <a:ext cx="6018213" cy="376138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Cinar\Desktop\TEMELogo2JPE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5805556"/>
            <a:ext cx="1884607" cy="8763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Cinar\Desktop\tursab sunum\istanbul_il_Ozel_idares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5631501"/>
            <a:ext cx="1937917" cy="1224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8855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lstStyle/>
          <a:p>
            <a:r>
              <a:rPr lang="tr-TR" dirty="0" smtClean="0">
                <a:latin typeface="Garamond" pitchFamily="18" charset="0"/>
              </a:rPr>
              <a:t>WEB SİTE</a:t>
            </a:r>
            <a:endParaRPr lang="tr-TR" dirty="0">
              <a:latin typeface="Garamond" pitchFamily="18" charset="0"/>
            </a:endParaRPr>
          </a:p>
        </p:txBody>
      </p:sp>
      <p:sp>
        <p:nvSpPr>
          <p:cNvPr id="3" name="Content Placeholder 2"/>
          <p:cNvSpPr>
            <a:spLocks noGrp="1"/>
          </p:cNvSpPr>
          <p:nvPr>
            <p:ph idx="1"/>
          </p:nvPr>
        </p:nvSpPr>
        <p:spPr/>
        <p:txBody>
          <a:bodyPr>
            <a:normAutofit/>
          </a:bodyPr>
          <a:lstStyle/>
          <a:p>
            <a:pPr algn="just"/>
            <a:r>
              <a:rPr lang="tr-TR" dirty="0" smtClean="0">
                <a:latin typeface="Garamond" pitchFamily="18" charset="0"/>
              </a:rPr>
              <a:t>Yazılımı geliştirilmekte olan web sitesinde yapılacak mobil uygulamanın, serginin, artırılmış gerçeklik uygulamasının amaçları, içerikleri ve kullanımı yer almaktadır.</a:t>
            </a:r>
          </a:p>
          <a:p>
            <a:pPr algn="just"/>
            <a:r>
              <a:rPr lang="tr-TR" dirty="0" smtClean="0">
                <a:latin typeface="Garamond" pitchFamily="18" charset="0"/>
              </a:rPr>
              <a:t>Ayrıca mobil uygulamaya ve artırılmış gerçeklik uygulamasında direk erişim imkanı sağlayan linkler bulunacaktır. </a:t>
            </a:r>
          </a:p>
          <a:p>
            <a:pPr algn="just"/>
            <a:r>
              <a:rPr lang="tr-TR" dirty="0" smtClean="0">
                <a:latin typeface="Garamond" pitchFamily="18" charset="0"/>
              </a:rPr>
              <a:t>Web sitesi yaptığımızın işin özeti, mobil uygulamaların kullanım rehberi olarak kullanılmaktadır.</a:t>
            </a:r>
          </a:p>
          <a:p>
            <a:pPr algn="just"/>
            <a:r>
              <a:rPr lang="tr-TR" dirty="0" smtClean="0">
                <a:latin typeface="Garamond" pitchFamily="18" charset="0"/>
              </a:rPr>
              <a:t>Web sitemizin adresi: </a:t>
            </a:r>
            <a:r>
              <a:rPr lang="tr-TR" dirty="0">
                <a:hlinkClick r:id="rId2"/>
              </a:rPr>
              <a:t>http://viewist.org/</a:t>
            </a:r>
            <a:endParaRPr lang="tr-TR" dirty="0">
              <a:latin typeface="Garamond" pitchFamily="18" charset="0"/>
            </a:endParaRPr>
          </a:p>
        </p:txBody>
      </p:sp>
      <p:pic>
        <p:nvPicPr>
          <p:cNvPr id="4" name="Picture 2" descr="C:\Users\Cinar\Desktop\TEMELogo2JPE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5805556"/>
            <a:ext cx="1884607" cy="8763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Cinar\Desktop\tursab sunum\istanbul_il_Ozel_idares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5631501"/>
            <a:ext cx="1937917" cy="1224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151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ÖRNEK RESİM</a:t>
            </a:r>
            <a:endParaRPr lang="tr-TR" dirty="0"/>
          </a:p>
        </p:txBody>
      </p:sp>
      <p:sp>
        <p:nvSpPr>
          <p:cNvPr id="3" name="Content Placeholder 2"/>
          <p:cNvSpPr>
            <a:spLocks noGrp="1"/>
          </p:cNvSpPr>
          <p:nvPr>
            <p:ph idx="1"/>
          </p:nvPr>
        </p:nvSpPr>
        <p:spPr/>
        <p:txBody>
          <a:bodyPr/>
          <a:lstStyle/>
          <a:p>
            <a:endParaRPr lang="tr-TR" dirty="0"/>
          </a:p>
        </p:txBody>
      </p:sp>
      <p:pic>
        <p:nvPicPr>
          <p:cNvPr id="6146" name="Picture 2" descr="C:\Users\Cinar\Desktop\TURSAB SUNUM\web sit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2303" y="1849678"/>
            <a:ext cx="6677697" cy="37562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Cinar\Desktop\TEMELogo2JPE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5789898"/>
            <a:ext cx="1884607" cy="8763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Cinar\Desktop\tursab sunum\istanbul_il_Ozel_idares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5615843"/>
            <a:ext cx="1937917" cy="1224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073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lstStyle/>
          <a:p>
            <a:r>
              <a:rPr lang="tr-TR" dirty="0" smtClean="0">
                <a:latin typeface="Garamond" pitchFamily="18" charset="0"/>
              </a:rPr>
              <a:t>İSTANBUL SERGİSİ</a:t>
            </a:r>
            <a:endParaRPr lang="tr-TR" dirty="0">
              <a:latin typeface="Garamond" pitchFamily="18" charset="0"/>
            </a:endParaRPr>
          </a:p>
        </p:txBody>
      </p:sp>
      <p:sp>
        <p:nvSpPr>
          <p:cNvPr id="3" name="Content Placeholder 2"/>
          <p:cNvSpPr>
            <a:spLocks noGrp="1"/>
          </p:cNvSpPr>
          <p:nvPr>
            <p:ph idx="1"/>
          </p:nvPr>
        </p:nvSpPr>
        <p:spPr>
          <a:xfrm>
            <a:off x="457200" y="1524000"/>
            <a:ext cx="8229600" cy="4800600"/>
          </a:xfrm>
        </p:spPr>
        <p:txBody>
          <a:bodyPr>
            <a:normAutofit/>
          </a:bodyPr>
          <a:lstStyle/>
          <a:p>
            <a:pPr algn="just"/>
            <a:r>
              <a:rPr lang="tr-TR" sz="2400" dirty="0" smtClean="0">
                <a:latin typeface="Garamond" pitchFamily="18" charset="0"/>
              </a:rPr>
              <a:t>Atatürk Hava Alanında oluşturulacak sergimizde İstanbul’u anlatan fotoğraflar ile İstanbul’un semtleri, tarihi eserleri, ibadethaneleri sergilenecektir.</a:t>
            </a:r>
          </a:p>
          <a:p>
            <a:pPr algn="just"/>
            <a:r>
              <a:rPr lang="tr-TR" sz="2400" dirty="0" smtClean="0">
                <a:latin typeface="Garamond" pitchFamily="18" charset="0"/>
              </a:rPr>
              <a:t>30 metrekareye kurulması planlanan sergide artırılmış gerçeklik teknolojisi kullanılacak.</a:t>
            </a:r>
          </a:p>
          <a:p>
            <a:pPr algn="just"/>
            <a:r>
              <a:rPr lang="tr-TR" sz="2400" dirty="0" smtClean="0">
                <a:latin typeface="Garamond" pitchFamily="18" charset="0"/>
              </a:rPr>
              <a:t>Sergide yer alan kiosk aracılığı ile web sitesini, 360 derece panaromaları turistler incelemektedirler.</a:t>
            </a:r>
          </a:p>
          <a:p>
            <a:pPr algn="just"/>
            <a:r>
              <a:rPr lang="tr-TR" sz="2400" dirty="0" smtClean="0">
                <a:latin typeface="Garamond" pitchFamily="18" charset="0"/>
              </a:rPr>
              <a:t>Sergide </a:t>
            </a:r>
            <a:r>
              <a:rPr lang="tr-TR" sz="2400" dirty="0">
                <a:latin typeface="Garamond" pitchFamily="18" charset="0"/>
              </a:rPr>
              <a:t>İstanbul’u anlatan mobil uygulama da tanıtılacaktır. Ayrıca sergiyi gezen ziyaretçiler QR kodlama sayesinde uygulamaya direk erişecektir</a:t>
            </a:r>
            <a:r>
              <a:rPr lang="tr-TR" sz="2400" dirty="0" smtClean="0">
                <a:latin typeface="Garamond" pitchFamily="18" charset="0"/>
              </a:rPr>
              <a:t>.</a:t>
            </a:r>
            <a:endParaRPr lang="tr-TR" sz="2400" dirty="0">
              <a:latin typeface="Garamond" pitchFamily="18" charset="0"/>
            </a:endParaRPr>
          </a:p>
        </p:txBody>
      </p:sp>
      <p:pic>
        <p:nvPicPr>
          <p:cNvPr id="5123" name="Picture 3" descr="C:\Users\Cinar\Downloads\char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5187449"/>
            <a:ext cx="1584325" cy="15843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Cinar\Desktop\TEMELogo2JPE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5740320"/>
            <a:ext cx="1884607" cy="8763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Cinar\Desktop\tursab sunum\istanbul_il_Ozel_idares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5566265"/>
            <a:ext cx="1937917" cy="1224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454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latin typeface="Garamond" pitchFamily="18" charset="0"/>
              </a:rPr>
              <a:t>İSTANBUL SERGİSİ</a:t>
            </a:r>
            <a:endParaRPr lang="tr-TR" dirty="0">
              <a:latin typeface="Garamond" pitchFamily="18" charset="0"/>
            </a:endParaRPr>
          </a:p>
        </p:txBody>
      </p:sp>
      <p:sp>
        <p:nvSpPr>
          <p:cNvPr id="3" name="Content Placeholder 2"/>
          <p:cNvSpPr>
            <a:spLocks noGrp="1"/>
          </p:cNvSpPr>
          <p:nvPr>
            <p:ph idx="1"/>
          </p:nvPr>
        </p:nvSpPr>
        <p:spPr/>
        <p:txBody>
          <a:bodyPr/>
          <a:lstStyle/>
          <a:p>
            <a:endParaRPr lang="tr-TR" dirty="0"/>
          </a:p>
        </p:txBody>
      </p:sp>
      <p:pic>
        <p:nvPicPr>
          <p:cNvPr id="7170" name="Picture 2" descr="C:\Users\Cinar\Desktop\TURSAB SUNUM\20130718_13423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8600" y="8382000"/>
            <a:ext cx="13817601" cy="1036320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Cinar\Desktop\TURSAB SUNUM\20130718_1343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1888820"/>
            <a:ext cx="5105400" cy="382904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Cinar\Desktop\TEMELogo2JPE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5740320"/>
            <a:ext cx="1884607" cy="8763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Cinar\Desktop\tursab sunum\istanbul_il_Ozel_idaresi.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5566265"/>
            <a:ext cx="1937917" cy="1224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3475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İSTANBUL SERGİSİ</a:t>
            </a:r>
            <a:endParaRPr lang="tr-TR" dirty="0"/>
          </a:p>
        </p:txBody>
      </p:sp>
      <p:sp>
        <p:nvSpPr>
          <p:cNvPr id="3" name="Content Placeholder 2"/>
          <p:cNvSpPr>
            <a:spLocks noGrp="1"/>
          </p:cNvSpPr>
          <p:nvPr>
            <p:ph idx="1"/>
          </p:nvPr>
        </p:nvSpPr>
        <p:spPr/>
        <p:txBody>
          <a:bodyPr/>
          <a:lstStyle/>
          <a:p>
            <a:endParaRPr lang="tr-TR" dirty="0"/>
          </a:p>
        </p:txBody>
      </p:sp>
      <p:pic>
        <p:nvPicPr>
          <p:cNvPr id="8195" name="Picture 3" descr="C:\Users\Cinar\Desktop\TURSAB SUNUM\20130718_13423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1846712"/>
            <a:ext cx="5029200" cy="37719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Cinar\Desktop\TEMELogo2JPE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793" y="5740320"/>
            <a:ext cx="1884607" cy="8763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Cinar\Desktop\tursab sunum\istanbul_il_Ozel_idares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5566265"/>
            <a:ext cx="1937917" cy="1224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324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lstStyle/>
          <a:p>
            <a:r>
              <a:rPr lang="tr-TR" dirty="0" smtClean="0">
                <a:latin typeface="Garamond" pitchFamily="18" charset="0"/>
              </a:rPr>
              <a:t>PROJE EKİBİ</a:t>
            </a:r>
            <a:endParaRPr lang="tr-TR" dirty="0">
              <a:latin typeface="Garamond" pitchFamily="18" charset="0"/>
            </a:endParaRPr>
          </a:p>
        </p:txBody>
      </p:sp>
      <p:sp>
        <p:nvSpPr>
          <p:cNvPr id="3" name="Content Placeholder 2"/>
          <p:cNvSpPr>
            <a:spLocks noGrp="1"/>
          </p:cNvSpPr>
          <p:nvPr>
            <p:ph idx="1"/>
          </p:nvPr>
        </p:nvSpPr>
        <p:spPr/>
        <p:txBody>
          <a:bodyPr>
            <a:normAutofit/>
          </a:bodyPr>
          <a:lstStyle/>
          <a:p>
            <a:pPr marL="114300" indent="0">
              <a:buNone/>
            </a:pPr>
            <a:r>
              <a:rPr lang="tr-TR" sz="2400" dirty="0" smtClean="0">
                <a:latin typeface="Garamond" pitchFamily="18" charset="0"/>
              </a:rPr>
              <a:t>Proje Yetkilisi: Bilal DEMİR</a:t>
            </a:r>
          </a:p>
          <a:p>
            <a:pPr marL="114300" indent="0">
              <a:buNone/>
            </a:pPr>
            <a:r>
              <a:rPr lang="tr-TR" sz="2400" dirty="0" smtClean="0">
                <a:latin typeface="Garamond" pitchFamily="18" charset="0"/>
              </a:rPr>
              <a:t>Proje Koordinatörü: Ahmet Kerim NALBANT</a:t>
            </a:r>
          </a:p>
          <a:p>
            <a:pPr marL="114300" indent="0">
              <a:buNone/>
            </a:pPr>
            <a:r>
              <a:rPr lang="tr-TR" sz="2400" dirty="0" smtClean="0">
                <a:latin typeface="Garamond" pitchFamily="18" charset="0"/>
              </a:rPr>
              <a:t>Proje Koordinatör Yardımcısı: Nesrin BAŞPINAR</a:t>
            </a:r>
          </a:p>
          <a:p>
            <a:pPr marL="114300" indent="0">
              <a:buNone/>
            </a:pPr>
            <a:r>
              <a:rPr lang="tr-TR" sz="2400" dirty="0">
                <a:latin typeface="Garamond" pitchFamily="18" charset="0"/>
              </a:rPr>
              <a:t>Proje Koordinatör </a:t>
            </a:r>
            <a:r>
              <a:rPr lang="tr-TR" sz="2400" dirty="0" smtClean="0">
                <a:latin typeface="Garamond" pitchFamily="18" charset="0"/>
              </a:rPr>
              <a:t>Yardımcısı: Cemil KURDOĞLU</a:t>
            </a:r>
          </a:p>
          <a:p>
            <a:pPr marL="114300" indent="0">
              <a:buNone/>
            </a:pPr>
            <a:r>
              <a:rPr lang="tr-TR" sz="2400" dirty="0" smtClean="0">
                <a:latin typeface="Garamond" pitchFamily="18" charset="0"/>
              </a:rPr>
              <a:t>Proje Organizasyon Yönetim Sorumlusu: Alperen ÖZTÜRK</a:t>
            </a:r>
          </a:p>
          <a:p>
            <a:pPr marL="114300" indent="0">
              <a:buNone/>
            </a:pPr>
            <a:r>
              <a:rPr lang="tr-TR" sz="2400" dirty="0" smtClean="0">
                <a:latin typeface="Garamond" pitchFamily="18" charset="0"/>
              </a:rPr>
              <a:t>Proje Finans Uzmanı: Pınar TAŞ</a:t>
            </a:r>
          </a:p>
          <a:p>
            <a:pPr marL="114300" indent="0">
              <a:buNone/>
            </a:pPr>
            <a:r>
              <a:rPr lang="tr-TR" sz="2400" dirty="0" smtClean="0">
                <a:latin typeface="Garamond" pitchFamily="18" charset="0"/>
              </a:rPr>
              <a:t>Proje Bilgi İşlem Uzmanı: Çınar YILMAZ</a:t>
            </a:r>
          </a:p>
          <a:p>
            <a:pPr marL="114300" indent="0">
              <a:buNone/>
            </a:pPr>
            <a:endParaRPr lang="tr-TR" dirty="0"/>
          </a:p>
        </p:txBody>
      </p:sp>
      <p:pic>
        <p:nvPicPr>
          <p:cNvPr id="2050" name="Picture 2" descr="C:\Users\Cinar\Desktop\TEMELogo2JPE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5798249"/>
            <a:ext cx="1884607" cy="8763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Cinar\Desktop\tursab sunum\istanbul_il_Ozel_idares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5624194"/>
            <a:ext cx="1937917" cy="1224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439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rmAutofit/>
          </a:bodyPr>
          <a:lstStyle/>
          <a:p>
            <a:r>
              <a:rPr lang="tr-TR" dirty="0" smtClean="0">
                <a:latin typeface="Garamond" pitchFamily="18" charset="0"/>
              </a:rPr>
              <a:t>BİLBOARDLAR</a:t>
            </a:r>
            <a:endParaRPr lang="tr-TR" dirty="0">
              <a:latin typeface="Garamond" pitchFamily="18" charset="0"/>
            </a:endParaRPr>
          </a:p>
        </p:txBody>
      </p:sp>
      <p:sp>
        <p:nvSpPr>
          <p:cNvPr id="3" name="Content Placeholder 2"/>
          <p:cNvSpPr>
            <a:spLocks noGrp="1"/>
          </p:cNvSpPr>
          <p:nvPr>
            <p:ph idx="1"/>
          </p:nvPr>
        </p:nvSpPr>
        <p:spPr/>
        <p:txBody>
          <a:bodyPr>
            <a:normAutofit/>
          </a:bodyPr>
          <a:lstStyle/>
          <a:p>
            <a:r>
              <a:rPr lang="tr-TR" dirty="0" smtClean="0">
                <a:latin typeface="Garamond" pitchFamily="18" charset="0"/>
              </a:rPr>
              <a:t>Yapacağımız mobil uygulamanın, kullanacağımız artırılmış gerçeklik teknolojisinin tanıtımının yapılacağı bilboardlar İstanbul’un ana arterlerinde yer almaktadır. </a:t>
            </a:r>
          </a:p>
          <a:p>
            <a:r>
              <a:rPr lang="tr-TR" dirty="0" smtClean="0">
                <a:latin typeface="Garamond" pitchFamily="18" charset="0"/>
              </a:rPr>
              <a:t>Ayrıca serginin kurulacağı Atatürk Hava Alanı’nda reklam panoları kiralanmıştır.</a:t>
            </a:r>
            <a:endParaRPr lang="tr-TR" dirty="0">
              <a:latin typeface="Garamond" pitchFamily="18" charset="0"/>
            </a:endParaRPr>
          </a:p>
          <a:p>
            <a:r>
              <a:rPr lang="tr-TR" dirty="0" smtClean="0">
                <a:latin typeface="Garamond" pitchFamily="18" charset="0"/>
              </a:rPr>
              <a:t>Afişlerin ve reklamların 3 hafta pano ve bilboardlarda yer alması düşünülmüştür.</a:t>
            </a:r>
            <a:r>
              <a:rPr lang="tr-TR" dirty="0">
                <a:latin typeface="Garamond" pitchFamily="18" charset="0"/>
              </a:rPr>
              <a:t> </a:t>
            </a:r>
            <a:r>
              <a:rPr lang="tr-TR" dirty="0" smtClean="0">
                <a:latin typeface="Garamond" pitchFamily="18" charset="0"/>
              </a:rPr>
              <a:t>15 Temmuz ve 4 Ağustos tarihleri arasında.</a:t>
            </a:r>
          </a:p>
        </p:txBody>
      </p:sp>
      <p:pic>
        <p:nvPicPr>
          <p:cNvPr id="4" name="Picture 2" descr="C:\Users\Cinar\Desktop\TEMELogo2JPE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5740320"/>
            <a:ext cx="1884607" cy="8763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Cinar\Desktop\tursab sunum\istanbul_il_Ozel_idares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5566265"/>
            <a:ext cx="1937917" cy="1224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1999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latin typeface="Garamond" pitchFamily="18" charset="0"/>
              </a:rPr>
              <a:t>BİLBOARDLAR</a:t>
            </a:r>
            <a:endParaRPr lang="tr-TR" dirty="0">
              <a:latin typeface="Garamond" pitchFamily="18" charset="0"/>
            </a:endParaRPr>
          </a:p>
        </p:txBody>
      </p:sp>
      <p:sp>
        <p:nvSpPr>
          <p:cNvPr id="3" name="Content Placeholder 2"/>
          <p:cNvSpPr>
            <a:spLocks noGrp="1"/>
          </p:cNvSpPr>
          <p:nvPr>
            <p:ph idx="1"/>
          </p:nvPr>
        </p:nvSpPr>
        <p:spPr/>
        <p:txBody>
          <a:bodyPr/>
          <a:lstStyle/>
          <a:p>
            <a:endParaRPr lang="tr-TR"/>
          </a:p>
        </p:txBody>
      </p:sp>
      <p:pic>
        <p:nvPicPr>
          <p:cNvPr id="9218" name="Picture 2" descr="C:\Users\Cinar\Desktop\TURSAB SUNUM\IMG_130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4607" y="1922404"/>
            <a:ext cx="5029200" cy="37563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Cinar\Desktop\TEMELogo2JPE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5740320"/>
            <a:ext cx="1884607" cy="8763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Cinar\Desktop\tursab sunum\istanbul_il_Ozel_idares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5566265"/>
            <a:ext cx="1937917" cy="1224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31239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latin typeface="Garamond" pitchFamily="18" charset="0"/>
              </a:rPr>
              <a:t>BİLBOARDLAR-HAVAALANI</a:t>
            </a:r>
            <a:endParaRPr lang="tr-TR" dirty="0">
              <a:latin typeface="Garamond" pitchFamily="18" charset="0"/>
            </a:endParaRPr>
          </a:p>
        </p:txBody>
      </p:sp>
      <p:sp>
        <p:nvSpPr>
          <p:cNvPr id="3" name="Content Placeholder 2"/>
          <p:cNvSpPr>
            <a:spLocks noGrp="1"/>
          </p:cNvSpPr>
          <p:nvPr>
            <p:ph idx="1"/>
          </p:nvPr>
        </p:nvSpPr>
        <p:spPr/>
        <p:txBody>
          <a:bodyPr/>
          <a:lstStyle/>
          <a:p>
            <a:endParaRPr lang="tr-TR" dirty="0"/>
          </a:p>
        </p:txBody>
      </p:sp>
      <p:pic>
        <p:nvPicPr>
          <p:cNvPr id="10242" name="Picture 2" descr="C:\Users\Cinar\Desktop\TURSAB SUNUM\P715000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1828800"/>
            <a:ext cx="5029201" cy="37719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Cinar\Desktop\TEMELogo2JPE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793" y="5740320"/>
            <a:ext cx="1884607" cy="8763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Cinar\Desktop\tursab sunum\istanbul_il_Ozel_idares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5566265"/>
            <a:ext cx="1937917" cy="1224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4171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600" dirty="0" smtClean="0">
                <a:latin typeface="Garamond" pitchFamily="18" charset="0"/>
              </a:rPr>
              <a:t>SEYAHAT ACENTALARI İLE TOPLANTI</a:t>
            </a:r>
            <a:endParaRPr lang="tr-TR" sz="3600" dirty="0">
              <a:latin typeface="Garamond" pitchFamily="18" charset="0"/>
            </a:endParaRPr>
          </a:p>
        </p:txBody>
      </p:sp>
      <p:sp>
        <p:nvSpPr>
          <p:cNvPr id="3" name="Content Placeholder 2"/>
          <p:cNvSpPr>
            <a:spLocks noGrp="1"/>
          </p:cNvSpPr>
          <p:nvPr>
            <p:ph idx="1"/>
          </p:nvPr>
        </p:nvSpPr>
        <p:spPr/>
        <p:txBody>
          <a:bodyPr>
            <a:normAutofit/>
          </a:bodyPr>
          <a:lstStyle/>
          <a:p>
            <a:pPr algn="just"/>
            <a:r>
              <a:rPr lang="tr-TR" dirty="0"/>
              <a:t>Proje kapsamında 100 adet Seyahat ve Tur Şirketi Yetkilisine bilgilendirme toplantısı düzenlenecektir. Bu bilgilendirmede proje ayrıntılı bir şekilde tanıtılarak, veri bankasında yer almalarının kendilerine sağlayacağı katkı anlatılacaktır. Böylece yetkililer hem proje hakkında bilgilenecek hem de mobil uygulamaya konulacak verilerin oluşmasına katkı sağlayacaklardır</a:t>
            </a:r>
            <a:r>
              <a:rPr lang="tr-TR" dirty="0" smtClean="0"/>
              <a:t>.</a:t>
            </a:r>
          </a:p>
        </p:txBody>
      </p:sp>
      <p:pic>
        <p:nvPicPr>
          <p:cNvPr id="4" name="Picture 2" descr="C:\Users\Cinar\Desktop\TEMELogo2JPE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5740320"/>
            <a:ext cx="1884607" cy="8763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Cinar\Desktop\tursab sunum\istanbul_il_Ozel_idares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5566265"/>
            <a:ext cx="1937917" cy="1224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89690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600" dirty="0">
                <a:latin typeface="Garamond" pitchFamily="18" charset="0"/>
              </a:rPr>
              <a:t>SEYAHAT ACENTALARI İLE TOPLANTI</a:t>
            </a:r>
          </a:p>
        </p:txBody>
      </p:sp>
      <p:sp>
        <p:nvSpPr>
          <p:cNvPr id="3" name="Content Placeholder 2"/>
          <p:cNvSpPr>
            <a:spLocks noGrp="1"/>
          </p:cNvSpPr>
          <p:nvPr>
            <p:ph idx="1"/>
          </p:nvPr>
        </p:nvSpPr>
        <p:spPr/>
        <p:txBody>
          <a:bodyPr>
            <a:normAutofit/>
          </a:bodyPr>
          <a:lstStyle/>
          <a:p>
            <a:pPr algn="just"/>
            <a:r>
              <a:rPr lang="tr-TR" sz="2200" dirty="0"/>
              <a:t>Mobil uygulamada TURSAB’a bağlı tur firmaları ve seyahat acentalarının web siteleri, telefon numaraları, adreslerinin bulunması turistlerin İstanbul’a gelmeden önce mobil uygulamayı indirmesi halinde seyahat acentalarına ait </a:t>
            </a:r>
            <a:r>
              <a:rPr lang="tr-TR" sz="2200" dirty="0" smtClean="0"/>
              <a:t>bilgilere </a:t>
            </a:r>
            <a:r>
              <a:rPr lang="tr-TR" sz="2200" dirty="0"/>
              <a:t>kolay yoldan ulaşabilmelerini sağlar. </a:t>
            </a:r>
          </a:p>
          <a:p>
            <a:r>
              <a:rPr lang="tr-TR" sz="2200" dirty="0"/>
              <a:t>Seyahat acentalarının uygulamada yer alması için POI (koordinat) bilgilerinin İdare’ye ulaştırılması gerekmektedir</a:t>
            </a:r>
            <a:r>
              <a:rPr lang="tr-TR" sz="2200" dirty="0" smtClean="0"/>
              <a:t>.</a:t>
            </a:r>
          </a:p>
          <a:p>
            <a:r>
              <a:rPr lang="tr-TR" sz="2200" dirty="0"/>
              <a:t>P</a:t>
            </a:r>
            <a:r>
              <a:rPr lang="tr-TR" sz="2200" dirty="0" smtClean="0"/>
              <a:t>rojenin tanıtımı için yurt </a:t>
            </a:r>
            <a:r>
              <a:rPr lang="tr-TR" sz="2200" dirty="0"/>
              <a:t>dışından gelen turistlere </a:t>
            </a:r>
            <a:r>
              <a:rPr lang="tr-TR" sz="2200" dirty="0" smtClean="0"/>
              <a:t>tur firmaları tarafından yönlendirilmesi ve gerekli desteğin verilmesi öngörülmektedir.</a:t>
            </a:r>
            <a:endParaRPr lang="tr-TR" sz="2200" dirty="0"/>
          </a:p>
          <a:p>
            <a:endParaRPr lang="tr-TR" dirty="0"/>
          </a:p>
        </p:txBody>
      </p:sp>
      <p:pic>
        <p:nvPicPr>
          <p:cNvPr id="4" name="Picture 2" descr="C:\Users\Cinar\Desktop\TEMELogo2JPE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5740320"/>
            <a:ext cx="1884607" cy="8763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Cinar\Desktop\tursab sunum\istanbul_il_Ozel_idares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5566265"/>
            <a:ext cx="1937917" cy="1224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98148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rmAutofit/>
          </a:bodyPr>
          <a:lstStyle/>
          <a:p>
            <a:r>
              <a:rPr lang="tr-TR" dirty="0" smtClean="0">
                <a:latin typeface="Garamond" pitchFamily="18" charset="0"/>
              </a:rPr>
              <a:t>TANITIM BROŞÜRLERİ</a:t>
            </a:r>
            <a:endParaRPr lang="tr-TR" dirty="0">
              <a:latin typeface="Garamond" pitchFamily="18" charset="0"/>
            </a:endParaRPr>
          </a:p>
        </p:txBody>
      </p:sp>
      <p:sp>
        <p:nvSpPr>
          <p:cNvPr id="3" name="Content Placeholder 2"/>
          <p:cNvSpPr>
            <a:spLocks noGrp="1"/>
          </p:cNvSpPr>
          <p:nvPr>
            <p:ph idx="1"/>
          </p:nvPr>
        </p:nvSpPr>
        <p:spPr/>
        <p:txBody>
          <a:bodyPr/>
          <a:lstStyle/>
          <a:p>
            <a:r>
              <a:rPr lang="tr-TR" dirty="0" smtClean="0">
                <a:latin typeface="Garamond" pitchFamily="18" charset="0"/>
              </a:rPr>
              <a:t>Tanırım rehberlerinde yer alacak başlıklar</a:t>
            </a:r>
          </a:p>
          <a:p>
            <a:pPr lvl="1"/>
            <a:r>
              <a:rPr lang="tr-TR" dirty="0">
                <a:latin typeface="Garamond" pitchFamily="18" charset="0"/>
              </a:rPr>
              <a:t>S</a:t>
            </a:r>
            <a:r>
              <a:rPr lang="tr-TR" dirty="0" smtClean="0">
                <a:latin typeface="Garamond" pitchFamily="18" charset="0"/>
              </a:rPr>
              <a:t>ergimizin nerde kurulacağına ve içeriğine dair bilgiler, </a:t>
            </a:r>
          </a:p>
          <a:p>
            <a:pPr lvl="1"/>
            <a:r>
              <a:rPr lang="tr-TR" dirty="0">
                <a:latin typeface="Garamond" pitchFamily="18" charset="0"/>
              </a:rPr>
              <a:t>M</a:t>
            </a:r>
            <a:r>
              <a:rPr lang="tr-TR" dirty="0" smtClean="0">
                <a:latin typeface="Garamond" pitchFamily="18" charset="0"/>
              </a:rPr>
              <a:t>obil uygulamamızı tanıtan bilgiler ve mobil uygulamaya erişim için QR kodlama</a:t>
            </a:r>
          </a:p>
          <a:p>
            <a:pPr marL="393192" lvl="1" indent="0">
              <a:buNone/>
            </a:pPr>
            <a:endParaRPr lang="tr-TR" dirty="0">
              <a:latin typeface="Garamond" pitchFamily="18" charset="0"/>
            </a:endParaRPr>
          </a:p>
        </p:txBody>
      </p:sp>
      <p:pic>
        <p:nvPicPr>
          <p:cNvPr id="4" name="Picture 2" descr="C:\Users\Cinar\Desktop\TEMELogo2JPE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5740320"/>
            <a:ext cx="1884607" cy="8763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Cinar\Desktop\tursab sunum\istanbul_il_Ozel_idares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5566265"/>
            <a:ext cx="1937917" cy="1224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670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latin typeface="Garamond" pitchFamily="18" charset="0"/>
              </a:rPr>
              <a:t>TANITIM BROŞÜRLERİ-1</a:t>
            </a:r>
            <a:endParaRPr lang="tr-TR" dirty="0">
              <a:latin typeface="Garamond" pitchFamily="18" charset="0"/>
            </a:endParaRPr>
          </a:p>
        </p:txBody>
      </p:sp>
      <p:sp>
        <p:nvSpPr>
          <p:cNvPr id="3" name="Content Placeholder 2"/>
          <p:cNvSpPr>
            <a:spLocks noGrp="1"/>
          </p:cNvSpPr>
          <p:nvPr>
            <p:ph idx="1"/>
          </p:nvPr>
        </p:nvSpPr>
        <p:spPr/>
        <p:txBody>
          <a:bodyPr/>
          <a:lstStyle/>
          <a:p>
            <a:pPr marL="0" indent="0">
              <a:buNone/>
            </a:pPr>
            <a:endParaRPr lang="tr-TR" dirty="0"/>
          </a:p>
        </p:txBody>
      </p:sp>
      <p:pic>
        <p:nvPicPr>
          <p:cNvPr id="1026" name="Picture 2" descr="C:\Users\Cinar\Desktop\TURSAB SUNUM\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2133600"/>
            <a:ext cx="4953000" cy="401089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Cinar\Desktop\TEMELogo2JPE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5740320"/>
            <a:ext cx="1884607" cy="8763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Cinar\Desktop\tursab sunum\istanbul_il_Ozel_idares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5566265"/>
            <a:ext cx="1937917" cy="1224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2626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latin typeface="Garamond" pitchFamily="18" charset="0"/>
              </a:rPr>
              <a:t>TANITIM BROŞÜRLERİ - 2</a:t>
            </a:r>
            <a:endParaRPr lang="tr-TR" dirty="0">
              <a:latin typeface="Garamond" pitchFamily="18" charset="0"/>
            </a:endParaRPr>
          </a:p>
        </p:txBody>
      </p:sp>
      <p:sp>
        <p:nvSpPr>
          <p:cNvPr id="3" name="Content Placeholder 2"/>
          <p:cNvSpPr>
            <a:spLocks noGrp="1"/>
          </p:cNvSpPr>
          <p:nvPr>
            <p:ph idx="1"/>
          </p:nvPr>
        </p:nvSpPr>
        <p:spPr/>
        <p:txBody>
          <a:bodyPr/>
          <a:lstStyle/>
          <a:p>
            <a:pPr marL="0" indent="0">
              <a:buNone/>
            </a:pPr>
            <a:endParaRPr lang="tr-TR" dirty="0"/>
          </a:p>
        </p:txBody>
      </p:sp>
      <p:pic>
        <p:nvPicPr>
          <p:cNvPr id="2050" name="Picture 2" descr="C:\Users\Cinar\Desktop\TURSAB SUNUM\3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1828800"/>
            <a:ext cx="4953000" cy="401089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Cinar\Desktop\TEMELogo2JPE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5740320"/>
            <a:ext cx="1884607" cy="8763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Cinar\Desktop\tursab sunum\istanbul_il_Ozel_idares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5566265"/>
            <a:ext cx="1937917" cy="1224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9574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200"/>
            <a:ext cx="7620000" cy="4800600"/>
          </a:xfrm>
        </p:spPr>
        <p:txBody>
          <a:bodyPr>
            <a:normAutofit/>
          </a:bodyPr>
          <a:lstStyle/>
          <a:p>
            <a:pPr indent="0" algn="ctr">
              <a:buNone/>
            </a:pPr>
            <a:endParaRPr lang="tr-TR" dirty="0" smtClean="0">
              <a:latin typeface="Garamond" pitchFamily="18" charset="0"/>
            </a:endParaRPr>
          </a:p>
          <a:p>
            <a:pPr indent="0" algn="ctr">
              <a:buNone/>
            </a:pPr>
            <a:endParaRPr lang="tr-TR" sz="2000" dirty="0" smtClean="0">
              <a:latin typeface="Garamond" pitchFamily="18" charset="0"/>
            </a:endParaRPr>
          </a:p>
          <a:p>
            <a:pPr indent="0" algn="ctr">
              <a:buNone/>
            </a:pPr>
            <a:endParaRPr lang="tr-TR" sz="2400" dirty="0">
              <a:latin typeface="Garamond" pitchFamily="18" charset="0"/>
            </a:endParaRPr>
          </a:p>
          <a:p>
            <a:pPr indent="0" algn="ctr">
              <a:buNone/>
            </a:pPr>
            <a:r>
              <a:rPr lang="tr-TR" sz="2400" dirty="0" smtClean="0">
                <a:latin typeface="Garamond" pitchFamily="18" charset="0"/>
              </a:rPr>
              <a:t>TEŞEKKÜRLER</a:t>
            </a:r>
          </a:p>
          <a:p>
            <a:pPr indent="0" algn="ctr">
              <a:buNone/>
            </a:pPr>
            <a:endParaRPr lang="tr-TR" sz="2400" dirty="0" smtClean="0">
              <a:latin typeface="Garamond" pitchFamily="18" charset="0"/>
            </a:endParaRPr>
          </a:p>
          <a:p>
            <a:pPr indent="0" algn="ctr">
              <a:buNone/>
            </a:pPr>
            <a:r>
              <a:rPr lang="tr-TR" sz="2400" dirty="0" smtClean="0">
                <a:latin typeface="Garamond" pitchFamily="18" charset="0"/>
              </a:rPr>
              <a:t>Çınar Yılmaz</a:t>
            </a:r>
          </a:p>
          <a:p>
            <a:pPr indent="0" algn="ctr">
              <a:buNone/>
            </a:pPr>
            <a:r>
              <a:rPr lang="tr-TR" sz="2400" dirty="0" smtClean="0">
                <a:latin typeface="Garamond" pitchFamily="18" charset="0"/>
              </a:rPr>
              <a:t>Bilgi İşlem Uzmanı</a:t>
            </a:r>
          </a:p>
          <a:p>
            <a:pPr indent="0" algn="ctr">
              <a:buNone/>
            </a:pPr>
            <a:endParaRPr lang="tr-TR" dirty="0" smtClean="0"/>
          </a:p>
          <a:p>
            <a:pPr indent="0" algn="ctr">
              <a:buNone/>
            </a:pPr>
            <a:endParaRPr lang="tr-TR" dirty="0" smtClean="0"/>
          </a:p>
          <a:p>
            <a:pPr marL="114300" indent="0" algn="ctr">
              <a:buNone/>
            </a:pPr>
            <a:r>
              <a:rPr lang="tr-TR" sz="1800" dirty="0">
                <a:latin typeface="Garamond" pitchFamily="18" charset="0"/>
              </a:rPr>
              <a:t>B</a:t>
            </a:r>
            <a:r>
              <a:rPr lang="tr-TR" sz="1800" dirty="0" smtClean="0">
                <a:latin typeface="Garamond" pitchFamily="18" charset="0"/>
              </a:rPr>
              <a:t>u </a:t>
            </a:r>
            <a:r>
              <a:rPr lang="tr-TR" sz="1800" dirty="0">
                <a:latin typeface="Garamond" pitchFamily="18" charset="0"/>
              </a:rPr>
              <a:t>doküman, İstanbul Kalkınma Ajansı’nın </a:t>
            </a:r>
            <a:r>
              <a:rPr lang="tr-TR" sz="1800" dirty="0" smtClean="0">
                <a:latin typeface="Garamond" pitchFamily="18" charset="0"/>
              </a:rPr>
              <a:t>desteklediği Android İstanbul Projesi </a:t>
            </a:r>
            <a:r>
              <a:rPr lang="tr-TR" sz="1800" dirty="0">
                <a:latin typeface="Garamond" pitchFamily="18" charset="0"/>
              </a:rPr>
              <a:t>kapsamında hazırlanmıştır.</a:t>
            </a:r>
          </a:p>
        </p:txBody>
      </p:sp>
      <p:pic>
        <p:nvPicPr>
          <p:cNvPr id="7" name="Picture 3" descr="C:\Users\Cinar\Desktop\tursab sunum\istanbul_il_Ozel_idares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142998"/>
            <a:ext cx="1937917" cy="12244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Cinar\Desktop\tursab sunum\istk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104899"/>
            <a:ext cx="1812698" cy="130061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Users\Cinar\Desktop\tursab sunum\Kalkınma_Bakanlığı_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142998"/>
            <a:ext cx="1224411" cy="12244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Cinar\Desktop\TEMELogo2JPE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34200" y="1317053"/>
            <a:ext cx="1884607" cy="87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6579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lstStyle/>
          <a:p>
            <a:r>
              <a:rPr lang="tr-TR" dirty="0" smtClean="0">
                <a:latin typeface="Garamond" pitchFamily="18" charset="0"/>
              </a:rPr>
              <a:t>PROJE TANITIMI</a:t>
            </a:r>
            <a:endParaRPr lang="tr-TR" dirty="0">
              <a:latin typeface="Garamond" pitchFamily="18" charset="0"/>
            </a:endParaRPr>
          </a:p>
        </p:txBody>
      </p:sp>
      <p:sp>
        <p:nvSpPr>
          <p:cNvPr id="3" name="Content Placeholder 2"/>
          <p:cNvSpPr>
            <a:spLocks noGrp="1"/>
          </p:cNvSpPr>
          <p:nvPr>
            <p:ph idx="1"/>
          </p:nvPr>
        </p:nvSpPr>
        <p:spPr/>
        <p:txBody>
          <a:bodyPr>
            <a:noAutofit/>
          </a:bodyPr>
          <a:lstStyle/>
          <a:p>
            <a:pPr algn="just"/>
            <a:r>
              <a:rPr lang="tr-TR" sz="2400" b="1" dirty="0" smtClean="0">
                <a:latin typeface="Garamond" pitchFamily="18" charset="0"/>
              </a:rPr>
              <a:t>Referans numarası : </a:t>
            </a:r>
            <a:r>
              <a:rPr lang="tr-TR" sz="2400" dirty="0" smtClean="0">
                <a:latin typeface="Garamond" pitchFamily="18" charset="0"/>
              </a:rPr>
              <a:t>İSTKA/2012/KTM/12</a:t>
            </a:r>
          </a:p>
          <a:p>
            <a:pPr algn="just"/>
            <a:r>
              <a:rPr lang="tr-TR" sz="2400" b="1" dirty="0" smtClean="0">
                <a:latin typeface="Garamond" pitchFamily="18" charset="0"/>
              </a:rPr>
              <a:t>Genel </a:t>
            </a:r>
            <a:r>
              <a:rPr lang="tr-TR" sz="2400" b="1" dirty="0">
                <a:latin typeface="Garamond" pitchFamily="18" charset="0"/>
              </a:rPr>
              <a:t>Amaç : </a:t>
            </a:r>
            <a:r>
              <a:rPr lang="tr-TR" sz="2400" dirty="0">
                <a:latin typeface="Garamond" pitchFamily="18" charset="0"/>
              </a:rPr>
              <a:t>Turizm Sektörünün yeni teknoloji ve tanıtım materyalleri ile geliştirilmesini sağlayarak, İstanbul’un turizm konusundaki gelişimine katkı sağlamak ve İstanbul’un küresel ve turizm cazibe bölgesi olmasını sağlamak</a:t>
            </a:r>
            <a:r>
              <a:rPr lang="tr-TR" sz="2400" dirty="0" smtClean="0">
                <a:latin typeface="Garamond" pitchFamily="18" charset="0"/>
              </a:rPr>
              <a:t>.</a:t>
            </a:r>
          </a:p>
        </p:txBody>
      </p:sp>
      <p:pic>
        <p:nvPicPr>
          <p:cNvPr id="5" name="Picture 2" descr="C:\Users\Cinar\Desktop\TEMELogo2JPE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5807644"/>
            <a:ext cx="1884607" cy="8763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Cinar\Desktop\tursab sunum\istanbul_il_Ozel_idares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5633589"/>
            <a:ext cx="1937917" cy="1224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8835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lstStyle/>
          <a:p>
            <a:r>
              <a:rPr lang="tr-TR" dirty="0" smtClean="0">
                <a:latin typeface="Garamond" pitchFamily="18" charset="0"/>
              </a:rPr>
              <a:t>PROJE TANITIMI</a:t>
            </a:r>
            <a:endParaRPr lang="tr-TR" dirty="0">
              <a:latin typeface="Garamond" pitchFamily="18" charset="0"/>
            </a:endParaRPr>
          </a:p>
        </p:txBody>
      </p:sp>
      <p:sp>
        <p:nvSpPr>
          <p:cNvPr id="3" name="Content Placeholder 2"/>
          <p:cNvSpPr>
            <a:spLocks noGrp="1"/>
          </p:cNvSpPr>
          <p:nvPr>
            <p:ph idx="1"/>
          </p:nvPr>
        </p:nvSpPr>
        <p:spPr>
          <a:xfrm>
            <a:off x="457200" y="1600200"/>
            <a:ext cx="8229600" cy="4724400"/>
          </a:xfrm>
        </p:spPr>
        <p:txBody>
          <a:bodyPr>
            <a:noAutofit/>
          </a:bodyPr>
          <a:lstStyle/>
          <a:p>
            <a:pPr algn="just"/>
            <a:r>
              <a:rPr lang="tr-TR" sz="2200" b="1" dirty="0">
                <a:latin typeface="Garamond" pitchFamily="18" charset="0"/>
              </a:rPr>
              <a:t>Özel Amaç:</a:t>
            </a:r>
            <a:r>
              <a:rPr lang="tr-TR" sz="2200" dirty="0">
                <a:latin typeface="Garamond" pitchFamily="18" charset="0"/>
              </a:rPr>
              <a:t>  </a:t>
            </a:r>
            <a:r>
              <a:rPr lang="tr-TR" sz="2200" dirty="0" smtClean="0">
                <a:latin typeface="Garamond" pitchFamily="18" charset="0"/>
              </a:rPr>
              <a:t>Mobil uygulamaların </a:t>
            </a:r>
            <a:r>
              <a:rPr lang="tr-TR" sz="2200" dirty="0">
                <a:latin typeface="Garamond" pitchFamily="18" charset="0"/>
              </a:rPr>
              <a:t>ve İstanbul  veri bankaların oluşturulması ile </a:t>
            </a:r>
            <a:r>
              <a:rPr lang="tr-TR" sz="2200" dirty="0" smtClean="0">
                <a:latin typeface="Garamond" pitchFamily="18" charset="0"/>
              </a:rPr>
              <a:t>İstanbulda turizme </a:t>
            </a:r>
            <a:r>
              <a:rPr lang="tr-TR" sz="2200" dirty="0">
                <a:latin typeface="Garamond" pitchFamily="18" charset="0"/>
              </a:rPr>
              <a:t>erişilebilirliği arttırmak ve aynı </a:t>
            </a:r>
            <a:r>
              <a:rPr lang="tr-TR" sz="2200" dirty="0" smtClean="0">
                <a:latin typeface="Garamond" pitchFamily="18" charset="0"/>
              </a:rPr>
              <a:t>zamanda İstanbul’a </a:t>
            </a:r>
            <a:r>
              <a:rPr lang="tr-TR" sz="2200" dirty="0">
                <a:latin typeface="Garamond" pitchFamily="18" charset="0"/>
              </a:rPr>
              <a:t>gelen yabancı turistlerin turizmin varış odaklı ve çok yönlü </a:t>
            </a:r>
            <a:r>
              <a:rPr lang="tr-TR" sz="2200" dirty="0" smtClean="0">
                <a:latin typeface="Garamond" pitchFamily="18" charset="0"/>
              </a:rPr>
              <a:t>geliştirilmesi </a:t>
            </a:r>
            <a:r>
              <a:rPr lang="tr-TR" sz="2200" dirty="0">
                <a:latin typeface="Garamond" pitchFamily="18" charset="0"/>
              </a:rPr>
              <a:t>için İstanbul’un tanıtımını gerçekleştirmektir. Ayrıca </a:t>
            </a:r>
            <a:r>
              <a:rPr lang="tr-TR" sz="2200" dirty="0" smtClean="0">
                <a:latin typeface="Garamond" pitchFamily="18" charset="0"/>
              </a:rPr>
              <a:t>İstanbul’da augmented reality  teknolojisi ile İstanbul’un </a:t>
            </a:r>
            <a:r>
              <a:rPr lang="tr-TR" sz="2200" dirty="0">
                <a:latin typeface="Garamond" pitchFamily="18" charset="0"/>
              </a:rPr>
              <a:t>turizm </a:t>
            </a:r>
            <a:r>
              <a:rPr lang="tr-TR" sz="2200" dirty="0" smtClean="0">
                <a:latin typeface="Garamond" pitchFamily="18" charset="0"/>
              </a:rPr>
              <a:t>tanıtımını</a:t>
            </a:r>
            <a:r>
              <a:rPr lang="tr-TR" sz="2200" dirty="0" smtClean="0">
                <a:latin typeface="Garamond" pitchFamily="18" charset="0"/>
              </a:rPr>
              <a:t> </a:t>
            </a:r>
            <a:r>
              <a:rPr lang="tr-TR" sz="2200" dirty="0">
                <a:latin typeface="Garamond" pitchFamily="18" charset="0"/>
              </a:rPr>
              <a:t>arttırmak ve İstanbul’u turizm cazibe merkezi haline getirmek, </a:t>
            </a:r>
            <a:r>
              <a:rPr lang="tr-TR" sz="2200" dirty="0" smtClean="0">
                <a:latin typeface="Garamond" pitchFamily="18" charset="0"/>
              </a:rPr>
              <a:t>İstanbul’a </a:t>
            </a:r>
            <a:r>
              <a:rPr lang="tr-TR" sz="2200" dirty="0">
                <a:latin typeface="Garamond" pitchFamily="18" charset="0"/>
              </a:rPr>
              <a:t>gelen yabancı turistlerde İstanbul’u tanıma merakı uyandırmak ve İstanbul </a:t>
            </a:r>
            <a:r>
              <a:rPr lang="tr-TR" sz="2200" dirty="0" smtClean="0">
                <a:latin typeface="Garamond" pitchFamily="18" charset="0"/>
              </a:rPr>
              <a:t>turizmine </a:t>
            </a:r>
            <a:r>
              <a:rPr lang="tr-TR" sz="2200" dirty="0">
                <a:latin typeface="Garamond" pitchFamily="18" charset="0"/>
              </a:rPr>
              <a:t>hizmet için bir araya getirecek </a:t>
            </a:r>
            <a:r>
              <a:rPr lang="tr-TR" sz="2200" dirty="0" smtClean="0">
                <a:latin typeface="Garamond" pitchFamily="18" charset="0"/>
              </a:rPr>
              <a:t>mobil ortamda yazılımlar </a:t>
            </a:r>
            <a:r>
              <a:rPr lang="tr-TR" sz="2200" dirty="0">
                <a:latin typeface="Garamond" pitchFamily="18" charset="0"/>
              </a:rPr>
              <a:t>geliştirerek turizm hizmetlerinde tamamlayıcı hizmetlerle beraber yeni teknolojilerin de desteğiyle turizm hizmetlerinde kalitenin arttırılmasıdır.</a:t>
            </a:r>
            <a:endParaRPr lang="tr-TR" sz="2200" dirty="0" smtClean="0">
              <a:latin typeface="Garamond" pitchFamily="18" charset="0"/>
            </a:endParaRPr>
          </a:p>
        </p:txBody>
      </p:sp>
      <p:pic>
        <p:nvPicPr>
          <p:cNvPr id="4" name="Picture 2" descr="C:\Users\Cinar\Desktop\TEMELogo2JPE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5807644"/>
            <a:ext cx="1884607" cy="8763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Cinar\Desktop\tursab sunum\istanbul_il_Ozel_idares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5633589"/>
            <a:ext cx="1937917" cy="1224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5859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rmAutofit/>
          </a:bodyPr>
          <a:lstStyle/>
          <a:p>
            <a:r>
              <a:rPr lang="tr-TR" dirty="0" smtClean="0">
                <a:latin typeface="Garamond" pitchFamily="18" charset="0"/>
              </a:rPr>
              <a:t>PROJE TANITIMI</a:t>
            </a:r>
            <a:endParaRPr lang="tr-TR" dirty="0">
              <a:latin typeface="Garamond" pitchFamily="18" charset="0"/>
            </a:endParaRPr>
          </a:p>
        </p:txBody>
      </p:sp>
      <p:sp>
        <p:nvSpPr>
          <p:cNvPr id="3" name="Content Placeholder 2"/>
          <p:cNvSpPr>
            <a:spLocks noGrp="1"/>
          </p:cNvSpPr>
          <p:nvPr>
            <p:ph idx="1"/>
          </p:nvPr>
        </p:nvSpPr>
        <p:spPr/>
        <p:txBody>
          <a:bodyPr>
            <a:normAutofit/>
          </a:bodyPr>
          <a:lstStyle/>
          <a:p>
            <a:r>
              <a:rPr lang="tr-TR" sz="2400" dirty="0" smtClean="0">
                <a:latin typeface="Garamond" pitchFamily="18" charset="0"/>
              </a:rPr>
              <a:t>Ortaklar;</a:t>
            </a:r>
          </a:p>
          <a:p>
            <a:pPr lvl="1"/>
            <a:r>
              <a:rPr lang="tr-TR" dirty="0" smtClean="0">
                <a:latin typeface="Garamond" pitchFamily="18" charset="0"/>
              </a:rPr>
              <a:t>İl </a:t>
            </a:r>
            <a:r>
              <a:rPr lang="tr-TR" dirty="0">
                <a:latin typeface="Garamond" pitchFamily="18" charset="0"/>
              </a:rPr>
              <a:t>Kültür Turizm Müdürlüğü</a:t>
            </a:r>
          </a:p>
          <a:p>
            <a:pPr lvl="1"/>
            <a:r>
              <a:rPr lang="tr-TR" dirty="0">
                <a:latin typeface="Garamond" pitchFamily="18" charset="0"/>
              </a:rPr>
              <a:t>İstanbul Büyükşehir Belediyesi Kaynak Geliştirme ve İştirakler Daire Başkanlığı (iştirakçi</a:t>
            </a:r>
            <a:r>
              <a:rPr lang="tr-TR" dirty="0" smtClean="0">
                <a:latin typeface="Garamond" pitchFamily="18" charset="0"/>
              </a:rPr>
              <a:t>)</a:t>
            </a:r>
          </a:p>
          <a:p>
            <a:pPr marL="411480" lvl="1" indent="0">
              <a:buNone/>
            </a:pPr>
            <a:endParaRPr lang="tr-TR" dirty="0" smtClean="0">
              <a:latin typeface="Garamond" pitchFamily="18" charset="0"/>
            </a:endParaRPr>
          </a:p>
          <a:p>
            <a:pPr marL="411480" lvl="1" indent="0">
              <a:buNone/>
            </a:pPr>
            <a:endParaRPr lang="tr-TR" dirty="0" smtClean="0">
              <a:latin typeface="Garamond" pitchFamily="18" charset="0"/>
            </a:endParaRPr>
          </a:p>
        </p:txBody>
      </p:sp>
      <p:pic>
        <p:nvPicPr>
          <p:cNvPr id="4" name="Picture 2" descr="C:\Users\Cinar\Desktop\TEMELogo2JPE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5805556"/>
            <a:ext cx="1884607" cy="8763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Cinar\Desktop\tursab sunum\istanbul_il_Ozel_idares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5631501"/>
            <a:ext cx="1937917" cy="1224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7087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lstStyle/>
          <a:p>
            <a:r>
              <a:rPr lang="tr-TR" dirty="0" smtClean="0">
                <a:latin typeface="Garamond" pitchFamily="18" charset="0"/>
              </a:rPr>
              <a:t>PROJE TANITIMI</a:t>
            </a:r>
            <a:endParaRPr lang="tr-TR" dirty="0">
              <a:latin typeface="Garamond" pitchFamily="18" charset="0"/>
            </a:endParaRPr>
          </a:p>
        </p:txBody>
      </p:sp>
      <p:sp>
        <p:nvSpPr>
          <p:cNvPr id="3" name="Content Placeholder 2"/>
          <p:cNvSpPr>
            <a:spLocks noGrp="1"/>
          </p:cNvSpPr>
          <p:nvPr>
            <p:ph idx="1"/>
          </p:nvPr>
        </p:nvSpPr>
        <p:spPr/>
        <p:txBody>
          <a:bodyPr>
            <a:normAutofit/>
          </a:bodyPr>
          <a:lstStyle/>
          <a:p>
            <a:r>
              <a:rPr lang="tr-TR" sz="2200" dirty="0" smtClean="0">
                <a:latin typeface="Garamond" pitchFamily="18" charset="0"/>
              </a:rPr>
              <a:t>Hazırlık Faaliyeti</a:t>
            </a:r>
          </a:p>
          <a:p>
            <a:pPr lvl="1"/>
            <a:r>
              <a:rPr lang="tr-TR" sz="2200" dirty="0" smtClean="0">
                <a:latin typeface="Garamond" pitchFamily="18" charset="0"/>
              </a:rPr>
              <a:t>Proje ofisinin kurulması</a:t>
            </a:r>
          </a:p>
          <a:p>
            <a:pPr lvl="1"/>
            <a:r>
              <a:rPr lang="tr-TR" sz="2200" dirty="0" smtClean="0">
                <a:latin typeface="Garamond" pitchFamily="18" charset="0"/>
              </a:rPr>
              <a:t>Mobil uygulama içeriğinin oluşturulması.</a:t>
            </a:r>
          </a:p>
          <a:p>
            <a:r>
              <a:rPr lang="tr-TR" sz="2200" dirty="0" smtClean="0">
                <a:latin typeface="Garamond" pitchFamily="18" charset="0"/>
              </a:rPr>
              <a:t>Farkındalık Faaliyeti</a:t>
            </a:r>
          </a:p>
          <a:p>
            <a:pPr lvl="1"/>
            <a:r>
              <a:rPr lang="tr-TR" sz="2200" dirty="0" smtClean="0">
                <a:latin typeface="Garamond" pitchFamily="18" charset="0"/>
              </a:rPr>
              <a:t>Broşür, billboardlar ve web sitesinin hazırlanması</a:t>
            </a:r>
          </a:p>
          <a:p>
            <a:pPr lvl="1"/>
            <a:r>
              <a:rPr lang="tr-TR" sz="2200" dirty="0" smtClean="0">
                <a:latin typeface="Garamond" pitchFamily="18" charset="0"/>
              </a:rPr>
              <a:t>Seyahat ve tur şirketlerine yönelik bilgilendirme</a:t>
            </a:r>
          </a:p>
          <a:p>
            <a:r>
              <a:rPr lang="tr-TR" sz="2200" dirty="0" smtClean="0">
                <a:latin typeface="Garamond" pitchFamily="18" charset="0"/>
              </a:rPr>
              <a:t>Uygulama Faaliyeti</a:t>
            </a:r>
          </a:p>
          <a:p>
            <a:pPr lvl="1"/>
            <a:r>
              <a:rPr lang="tr-TR" sz="2200" dirty="0" smtClean="0">
                <a:latin typeface="Garamond" pitchFamily="18" charset="0"/>
              </a:rPr>
              <a:t>Mobil uygulamaların kodlanması ve hayata geçirilmesi</a:t>
            </a:r>
          </a:p>
          <a:p>
            <a:pPr lvl="1"/>
            <a:r>
              <a:rPr lang="tr-TR" sz="2200" dirty="0" smtClean="0">
                <a:latin typeface="Garamond" pitchFamily="18" charset="0"/>
              </a:rPr>
              <a:t>Atatürk Hala Alanında augmented reality teknolojisinin uygulanması</a:t>
            </a:r>
            <a:endParaRPr lang="tr-TR" sz="2200" dirty="0">
              <a:latin typeface="Garamond" pitchFamily="18" charset="0"/>
            </a:endParaRPr>
          </a:p>
        </p:txBody>
      </p:sp>
      <p:pic>
        <p:nvPicPr>
          <p:cNvPr id="4" name="Picture 2" descr="C:\Users\Cinar\Desktop\TEMELogo2JPE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5805556"/>
            <a:ext cx="1884607" cy="8763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Cinar\Desktop\tursab sunum\istanbul_il_Ozel_idares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2688" y="5631501"/>
            <a:ext cx="1937917" cy="1224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8522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a:bodyPr>
          <a:lstStyle/>
          <a:p>
            <a:r>
              <a:rPr lang="tr-TR" dirty="0" smtClean="0">
                <a:latin typeface="Garamond" pitchFamily="18" charset="0"/>
              </a:rPr>
              <a:t>PROJE BİLEŞENLERİ</a:t>
            </a:r>
            <a:endParaRPr lang="tr-TR" dirty="0">
              <a:latin typeface="Garamond" pitchFamily="18" charset="0"/>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123633940"/>
              </p:ext>
            </p:extLst>
          </p:nvPr>
        </p:nvGraphicFramePr>
        <p:xfrm>
          <a:off x="304800" y="1524001"/>
          <a:ext cx="8382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C:\Users\Cinar\Desktop\TEMELogo2JPEG.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2400" y="5805556"/>
            <a:ext cx="1884607" cy="8763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Cinar\Desktop\tursab sunum\istanbul_il_Ozel_idaresi.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06083" y="5631501"/>
            <a:ext cx="1937917" cy="1224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741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Autofit/>
          </a:bodyPr>
          <a:lstStyle/>
          <a:p>
            <a:r>
              <a:rPr lang="tr-TR" sz="4900" dirty="0" smtClean="0">
                <a:latin typeface="Garamond" pitchFamily="18" charset="0"/>
              </a:rPr>
              <a:t>MOBİL UYGULAMA İÇERİĞİ</a:t>
            </a:r>
            <a:endParaRPr lang="tr-TR" sz="4900" dirty="0">
              <a:latin typeface="Garamond" pitchFamily="18" charset="0"/>
            </a:endParaRPr>
          </a:p>
        </p:txBody>
      </p:sp>
      <p:sp>
        <p:nvSpPr>
          <p:cNvPr id="3" name="Content Placeholder 2"/>
          <p:cNvSpPr>
            <a:spLocks noGrp="1"/>
          </p:cNvSpPr>
          <p:nvPr>
            <p:ph idx="1"/>
          </p:nvPr>
        </p:nvSpPr>
        <p:spPr/>
        <p:txBody>
          <a:bodyPr>
            <a:normAutofit/>
          </a:bodyPr>
          <a:lstStyle/>
          <a:p>
            <a:pPr algn="just"/>
            <a:r>
              <a:rPr lang="tr-TR" sz="2400" dirty="0" smtClean="0">
                <a:latin typeface="Garamond" pitchFamily="18" charset="0"/>
              </a:rPr>
              <a:t>Mobil uygulamada İstanbul’a ait tarihi </a:t>
            </a:r>
            <a:r>
              <a:rPr lang="tr-TR" sz="2400" dirty="0">
                <a:latin typeface="Garamond" pitchFamily="18" charset="0"/>
              </a:rPr>
              <a:t>ve turistik </a:t>
            </a:r>
            <a:r>
              <a:rPr lang="tr-TR" sz="2400" dirty="0" smtClean="0">
                <a:latin typeface="Garamond" pitchFamily="18" charset="0"/>
              </a:rPr>
              <a:t>yerlerin, müzelerin, ibadethanelerin, restoranların, cafelerin, </a:t>
            </a:r>
            <a:r>
              <a:rPr lang="tr-TR" sz="2400" dirty="0">
                <a:latin typeface="Garamond" pitchFamily="18" charset="0"/>
              </a:rPr>
              <a:t>eğlence </a:t>
            </a:r>
            <a:r>
              <a:rPr lang="tr-TR" sz="2400" dirty="0" smtClean="0">
                <a:latin typeface="Garamond" pitchFamily="18" charset="0"/>
              </a:rPr>
              <a:t>mekânlarının, </a:t>
            </a:r>
            <a:r>
              <a:rPr lang="tr-TR" sz="2400" dirty="0">
                <a:latin typeface="Garamond" pitchFamily="18" charset="0"/>
              </a:rPr>
              <a:t>turizm </a:t>
            </a:r>
            <a:r>
              <a:rPr lang="tr-TR" sz="2400" dirty="0" smtClean="0">
                <a:latin typeface="Garamond" pitchFamily="18" charset="0"/>
              </a:rPr>
              <a:t>şirketlerinin adres ve telefon bilgileri yer alacak ve kullanıcılar bu bilgilere uygulama üzerinden kolayca erişebilecek. </a:t>
            </a:r>
          </a:p>
          <a:p>
            <a:pPr algn="just"/>
            <a:r>
              <a:rPr lang="tr-TR" sz="2400" dirty="0" smtClean="0">
                <a:latin typeface="Garamond" pitchFamily="18" charset="0"/>
              </a:rPr>
              <a:t>Mobil uygulamanin ilk aşamada Türkçe ve İngilizce başta olmak üzere en az iki dil desteği olacaktır. </a:t>
            </a:r>
          </a:p>
          <a:p>
            <a:pPr algn="just"/>
            <a:r>
              <a:rPr lang="tr-TR" sz="2400" dirty="0" smtClean="0">
                <a:latin typeface="Garamond" pitchFamily="18" charset="0"/>
              </a:rPr>
              <a:t>Mekânlara </a:t>
            </a:r>
            <a:r>
              <a:rPr lang="tr-TR" sz="2400" dirty="0">
                <a:latin typeface="Garamond" pitchFamily="18" charset="0"/>
              </a:rPr>
              <a:t>ait iletişim </a:t>
            </a:r>
            <a:r>
              <a:rPr lang="tr-TR" sz="2400" dirty="0" smtClean="0">
                <a:latin typeface="Garamond" pitchFamily="18" charset="0"/>
              </a:rPr>
              <a:t>numaralarını tek tuşla </a:t>
            </a:r>
            <a:r>
              <a:rPr lang="tr-TR" sz="2400" dirty="0">
                <a:latin typeface="Garamond" pitchFamily="18" charset="0"/>
              </a:rPr>
              <a:t>arama özelliği </a:t>
            </a:r>
            <a:r>
              <a:rPr lang="tr-TR" sz="2400" dirty="0" smtClean="0">
                <a:latin typeface="Garamond" pitchFamily="18" charset="0"/>
              </a:rPr>
              <a:t>eklenecektir. </a:t>
            </a:r>
          </a:p>
          <a:p>
            <a:endParaRPr lang="tr-TR" sz="2400" dirty="0"/>
          </a:p>
        </p:txBody>
      </p:sp>
      <p:pic>
        <p:nvPicPr>
          <p:cNvPr id="4" name="Picture 2" descr="C:\Users\Cinar\Desktop\TEMELogo2JPE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5788336"/>
            <a:ext cx="1884607" cy="8763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Cinar\Desktop\tursab sunum\istanbul_il_Ozel_idares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5614281"/>
            <a:ext cx="1937917" cy="1224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3541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Autofit/>
          </a:bodyPr>
          <a:lstStyle/>
          <a:p>
            <a:r>
              <a:rPr lang="tr-TR" sz="4900" dirty="0" smtClean="0">
                <a:latin typeface="Garamond" pitchFamily="18" charset="0"/>
              </a:rPr>
              <a:t>MOBİL UYGULAMA İÇERİĞİ</a:t>
            </a:r>
            <a:endParaRPr lang="tr-TR" sz="4900" dirty="0">
              <a:latin typeface="Garamond" pitchFamily="18" charset="0"/>
            </a:endParaRPr>
          </a:p>
        </p:txBody>
      </p:sp>
      <p:sp>
        <p:nvSpPr>
          <p:cNvPr id="3" name="Content Placeholder 2"/>
          <p:cNvSpPr>
            <a:spLocks noGrp="1"/>
          </p:cNvSpPr>
          <p:nvPr>
            <p:ph idx="1"/>
          </p:nvPr>
        </p:nvSpPr>
        <p:spPr/>
        <p:txBody>
          <a:bodyPr>
            <a:normAutofit/>
          </a:bodyPr>
          <a:lstStyle/>
          <a:p>
            <a:pPr algn="just"/>
            <a:r>
              <a:rPr lang="tr-TR" sz="2400" dirty="0">
                <a:latin typeface="Garamond" pitchFamily="18" charset="0"/>
              </a:rPr>
              <a:t>Uygulamada profil modülü bulunacaktır. Bu profil sayesinde yorum yapabilme, puanlayabilme vb. aktiviteler sağlanmış olacaktır. </a:t>
            </a:r>
          </a:p>
          <a:p>
            <a:pPr algn="just"/>
            <a:r>
              <a:rPr lang="tr-TR" sz="2400" dirty="0">
                <a:latin typeface="Garamond" pitchFamily="18" charset="0"/>
              </a:rPr>
              <a:t>Sosyal ağlarda da mobil uygulamanın tanıtılması için gerekli yazılımlar kullanılacaktır. Kullanıcılar sosyal ağ hesaplarından da uygulamaya giriş yapabilecekler. </a:t>
            </a:r>
          </a:p>
          <a:p>
            <a:pPr algn="just"/>
            <a:r>
              <a:rPr lang="tr-TR" sz="2400" dirty="0">
                <a:latin typeface="Garamond" pitchFamily="18" charset="0"/>
              </a:rPr>
              <a:t>Uygulamada kullanıcıların lokasyonuna bağlı olarak çalışan ek fonksiyonlar </a:t>
            </a:r>
            <a:r>
              <a:rPr lang="tr-TR" sz="2400" dirty="0" smtClean="0">
                <a:latin typeface="Garamond" pitchFamily="18" charset="0"/>
              </a:rPr>
              <a:t>olacaktır. </a:t>
            </a:r>
            <a:r>
              <a:rPr lang="tr-TR" sz="2400" dirty="0">
                <a:latin typeface="Garamond" pitchFamily="18" charset="0"/>
              </a:rPr>
              <a:t>Nerede olduğunu, yakınında neler olduğunu en yakın ulaşım hattının neresi olduğu gibi bilgilere erişecektir.</a:t>
            </a:r>
          </a:p>
          <a:p>
            <a:endParaRPr lang="tr-TR" sz="2400" dirty="0">
              <a:latin typeface="Garamond" pitchFamily="18" charset="0"/>
            </a:endParaRPr>
          </a:p>
        </p:txBody>
      </p:sp>
      <p:pic>
        <p:nvPicPr>
          <p:cNvPr id="4" name="Picture 2" descr="C:\Users\Cinar\Desktop\TEMELogo2JPE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5805556"/>
            <a:ext cx="1884607" cy="8763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Cinar\Desktop\tursab sunum\istanbul_il_Ozel_idares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5631501"/>
            <a:ext cx="1937917" cy="1224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342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1711</TotalTime>
  <Words>820</Words>
  <Application>Microsoft Office PowerPoint</Application>
  <PresentationFormat>On-screen Show (4:3)</PresentationFormat>
  <Paragraphs>95</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Flow</vt:lpstr>
      <vt:lpstr>PowerPoint Presentation</vt:lpstr>
      <vt:lpstr>PROJE EKİBİ</vt:lpstr>
      <vt:lpstr>PROJE TANITIMI</vt:lpstr>
      <vt:lpstr>PROJE TANITIMI</vt:lpstr>
      <vt:lpstr>PROJE TANITIMI</vt:lpstr>
      <vt:lpstr>PROJE TANITIMI</vt:lpstr>
      <vt:lpstr>PROJE BİLEŞENLERİ</vt:lpstr>
      <vt:lpstr>MOBİL UYGULAMA İÇERİĞİ</vt:lpstr>
      <vt:lpstr>MOBİL UYGULAMA İÇERİĞİ</vt:lpstr>
      <vt:lpstr>ÖRNEK RESİM</vt:lpstr>
      <vt:lpstr>ÖRNEK RESİM-ANDROİD TABLET</vt:lpstr>
      <vt:lpstr>ÖRNEK RESİM-ANDROİD TABLET</vt:lpstr>
      <vt:lpstr>360 DEGREE PANAROMA</vt:lpstr>
      <vt:lpstr>ÖRNEK RESİM</vt:lpstr>
      <vt:lpstr>WEB SİTE</vt:lpstr>
      <vt:lpstr>ÖRNEK RESİM</vt:lpstr>
      <vt:lpstr>İSTANBUL SERGİSİ</vt:lpstr>
      <vt:lpstr>İSTANBUL SERGİSİ</vt:lpstr>
      <vt:lpstr>İSTANBUL SERGİSİ</vt:lpstr>
      <vt:lpstr>BİLBOARDLAR</vt:lpstr>
      <vt:lpstr>BİLBOARDLAR</vt:lpstr>
      <vt:lpstr>BİLBOARDLAR-HAVAALANI</vt:lpstr>
      <vt:lpstr>SEYAHAT ACENTALARI İLE TOPLANTI</vt:lpstr>
      <vt:lpstr>SEYAHAT ACENTALARI İLE TOPLANTI</vt:lpstr>
      <vt:lpstr>TANITIM BROŞÜRLERİ</vt:lpstr>
      <vt:lpstr>TANITIM BROŞÜRLERİ-1</vt:lpstr>
      <vt:lpstr>TANITIM BROŞÜRLERİ - 2</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Android istanbul</dc:title>
  <dc:creator>Cinar</dc:creator>
  <cp:lastModifiedBy>Cinar</cp:lastModifiedBy>
  <cp:revision>89</cp:revision>
  <dcterms:created xsi:type="dcterms:W3CDTF">2006-08-16T00:00:00Z</dcterms:created>
  <dcterms:modified xsi:type="dcterms:W3CDTF">2013-07-26T13:02:13Z</dcterms:modified>
</cp:coreProperties>
</file>