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notesSlides/notesSlide3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96" r:id="rId3"/>
    <p:sldMasterId id="2147483708" r:id="rId4"/>
    <p:sldMasterId id="2147483720" r:id="rId5"/>
  </p:sldMasterIdLst>
  <p:notesMasterIdLst>
    <p:notesMasterId r:id="rId48"/>
  </p:notesMasterIdLst>
  <p:handoutMasterIdLst>
    <p:handoutMasterId r:id="rId49"/>
  </p:handoutMasterIdLst>
  <p:sldIdLst>
    <p:sldId id="266" r:id="rId6"/>
    <p:sldId id="261" r:id="rId7"/>
    <p:sldId id="309" r:id="rId8"/>
    <p:sldId id="310" r:id="rId9"/>
    <p:sldId id="311" r:id="rId10"/>
    <p:sldId id="336" r:id="rId11"/>
    <p:sldId id="312" r:id="rId12"/>
    <p:sldId id="313" r:id="rId13"/>
    <p:sldId id="314" r:id="rId14"/>
    <p:sldId id="315" r:id="rId15"/>
    <p:sldId id="316" r:id="rId16"/>
    <p:sldId id="323" r:id="rId17"/>
    <p:sldId id="317" r:id="rId18"/>
    <p:sldId id="318" r:id="rId19"/>
    <p:sldId id="331" r:id="rId20"/>
    <p:sldId id="337" r:id="rId21"/>
    <p:sldId id="332" r:id="rId22"/>
    <p:sldId id="319" r:id="rId23"/>
    <p:sldId id="320" r:id="rId24"/>
    <p:sldId id="321" r:id="rId25"/>
    <p:sldId id="322" r:id="rId26"/>
    <p:sldId id="324" r:id="rId27"/>
    <p:sldId id="307" r:id="rId28"/>
    <p:sldId id="329" r:id="rId29"/>
    <p:sldId id="278" r:id="rId30"/>
    <p:sldId id="328" r:id="rId31"/>
    <p:sldId id="265" r:id="rId32"/>
    <p:sldId id="330" r:id="rId33"/>
    <p:sldId id="267" r:id="rId34"/>
    <p:sldId id="268" r:id="rId35"/>
    <p:sldId id="281" r:id="rId36"/>
    <p:sldId id="286" r:id="rId37"/>
    <p:sldId id="270" r:id="rId38"/>
    <p:sldId id="284" r:id="rId39"/>
    <p:sldId id="276" r:id="rId40"/>
    <p:sldId id="274" r:id="rId41"/>
    <p:sldId id="285" r:id="rId42"/>
    <p:sldId id="333" r:id="rId43"/>
    <p:sldId id="334" r:id="rId44"/>
    <p:sldId id="338" r:id="rId45"/>
    <p:sldId id="335" r:id="rId46"/>
    <p:sldId id="306" r:id="rId47"/>
  </p:sldIdLst>
  <p:sldSz cx="9144000" cy="6858000" type="screen4x3"/>
  <p:notesSz cx="9926638" cy="6797675"/>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0169A6"/>
    <a:srgbClr val="3D9A3B"/>
    <a:srgbClr val="EC1D24"/>
    <a:srgbClr val="00B6EF"/>
    <a:srgbClr val="0DA64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p:scale>
          <a:sx n="60" d="100"/>
          <a:sy n="60" d="100"/>
        </p:scale>
        <p:origin x="-702" y="-2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33972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5622925" y="0"/>
            <a:ext cx="4302125" cy="339725"/>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F81D2FA9-2A68-48E2-8D41-FF29F214C7E5}" type="datetimeFigureOut">
              <a:rPr lang="en-US"/>
              <a:pPr>
                <a:defRPr/>
              </a:pPr>
              <a:t>9/25/2012</a:t>
            </a:fld>
            <a:endParaRPr lang="en-US"/>
          </a:p>
        </p:txBody>
      </p:sp>
      <p:sp>
        <p:nvSpPr>
          <p:cNvPr id="4" name="Footer Placeholder 3"/>
          <p:cNvSpPr>
            <a:spLocks noGrp="1"/>
          </p:cNvSpPr>
          <p:nvPr>
            <p:ph type="ftr" sz="quarter" idx="2"/>
          </p:nvPr>
        </p:nvSpPr>
        <p:spPr>
          <a:xfrm>
            <a:off x="0" y="6456363"/>
            <a:ext cx="4302125" cy="33972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5622925" y="6456363"/>
            <a:ext cx="4302125" cy="339725"/>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4A420DE6-5611-4F94-9777-D7E1BD054202}"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125" cy="339725"/>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5622925" y="0"/>
            <a:ext cx="4302125" cy="339725"/>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430BDCD3-E848-4E12-A37C-40479793645E}" type="datetimeFigureOut">
              <a:rPr lang="en-US"/>
              <a:pPr>
                <a:defRPr/>
              </a:pPr>
              <a:t>9/25/2012</a:t>
            </a:fld>
            <a:endParaRPr lang="en-US"/>
          </a:p>
        </p:txBody>
      </p:sp>
      <p:sp>
        <p:nvSpPr>
          <p:cNvPr id="4" name="Slide Image Placeholder 3"/>
          <p:cNvSpPr>
            <a:spLocks noGrp="1" noRot="1" noChangeAspect="1"/>
          </p:cNvSpPr>
          <p:nvPr>
            <p:ph type="sldImg" idx="2"/>
          </p:nvPr>
        </p:nvSpPr>
        <p:spPr>
          <a:xfrm>
            <a:off x="3263900" y="509588"/>
            <a:ext cx="3398838" cy="2549525"/>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992188" y="3228975"/>
            <a:ext cx="7942262" cy="305911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6456363"/>
            <a:ext cx="4302125" cy="339725"/>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5622925" y="6456363"/>
            <a:ext cx="4302125" cy="339725"/>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178EEB97-2861-4818-9309-D9B7AF93695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096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B38EEDE-8566-47D9-A8DF-85EA39177841}" type="slidenum">
              <a:rPr lang="en-US" smtClean="0"/>
              <a:pPr fontAlgn="base">
                <a:spcBef>
                  <a:spcPct val="0"/>
                </a:spcBef>
                <a:spcAft>
                  <a:spcPct val="0"/>
                </a:spcAft>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p:spPr>
      </p:sp>
      <p:sp>
        <p:nvSpPr>
          <p:cNvPr id="645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81C98A-4B1C-448F-9A7C-FB75BC804E33}" type="slidenum">
              <a:rPr lang="en-US" smtClean="0"/>
              <a:pPr fontAlgn="base">
                <a:spcBef>
                  <a:spcPct val="0"/>
                </a:spcBef>
                <a:spcAft>
                  <a:spcPct val="0"/>
                </a:spcAft>
                <a:defRPr/>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bwMode="auto">
          <a:noFill/>
          <a:ln>
            <a:solidFill>
              <a:srgbClr val="000000"/>
            </a:solidFill>
            <a:miter lim="800000"/>
            <a:headEnd/>
            <a:tailEnd/>
          </a:ln>
        </p:spPr>
      </p:sp>
      <p:sp>
        <p:nvSpPr>
          <p:cNvPr id="6553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E2AF4B2-6345-4998-A7D9-56C6F8E3D218}" type="slidenum">
              <a:rPr lang="en-US" smtClean="0"/>
              <a:pPr fontAlgn="base">
                <a:spcBef>
                  <a:spcPct val="0"/>
                </a:spcBef>
                <a:spcAft>
                  <a:spcPct val="0"/>
                </a:spcAft>
                <a:defRPr/>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8857EE-FBA1-4E82-8993-5CB1105EAAB4}" type="slidenum">
              <a:rPr lang="en-US" smtClean="0"/>
              <a:pPr fontAlgn="base">
                <a:spcBef>
                  <a:spcPct val="0"/>
                </a:spcBef>
                <a:spcAft>
                  <a:spcPct val="0"/>
                </a:spcAft>
                <a:defRPr/>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8A564C5-98E6-486E-877D-AE5976E4F089}" type="slidenum">
              <a:rPr lang="en-US" smtClean="0"/>
              <a:pPr fontAlgn="base">
                <a:spcBef>
                  <a:spcPct val="0"/>
                </a:spcBef>
                <a:spcAft>
                  <a:spcPct val="0"/>
                </a:spcAft>
                <a:defRPr/>
              </a:pPr>
              <a:t>13</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EE81B81-22F3-4F0E-81C8-0A5C291BAA1C}" type="slidenum">
              <a:rPr lang="en-US" smtClean="0"/>
              <a:pPr fontAlgn="base">
                <a:spcBef>
                  <a:spcPct val="0"/>
                </a:spcBef>
                <a:spcAft>
                  <a:spcPct val="0"/>
                </a:spcAft>
                <a:defRPr/>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p:spPr>
      </p:sp>
      <p:sp>
        <p:nvSpPr>
          <p:cNvPr id="696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D1A1AFA-F267-4FB2-8385-AD9A3D2673CD}" type="slidenum">
              <a:rPr lang="en-US" smtClean="0"/>
              <a:pPr fontAlgn="base">
                <a:spcBef>
                  <a:spcPct val="0"/>
                </a:spcBef>
                <a:spcAft>
                  <a:spcPct val="0"/>
                </a:spcAft>
                <a:defRPr/>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41D8E8-B6E5-4B1B-9B4A-AAD3B203D58F}" type="slidenum">
              <a:rPr lang="en-US" smtClean="0"/>
              <a:pPr fontAlgn="base">
                <a:spcBef>
                  <a:spcPct val="0"/>
                </a:spcBef>
                <a:spcAft>
                  <a:spcPct val="0"/>
                </a:spcAft>
                <a:defRPr/>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p:spPr>
      </p:sp>
      <p:sp>
        <p:nvSpPr>
          <p:cNvPr id="706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741D8E8-B6E5-4B1B-9B4A-AAD3B203D58F}" type="slidenum">
              <a:rPr lang="en-US" smtClean="0"/>
              <a:pPr fontAlgn="base">
                <a:spcBef>
                  <a:spcPct val="0"/>
                </a:spcBef>
                <a:spcAft>
                  <a:spcPct val="0"/>
                </a:spcAft>
                <a:defRPr/>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bwMode="auto">
          <a:noFill/>
          <a:ln>
            <a:solidFill>
              <a:srgbClr val="000000"/>
            </a:solidFill>
            <a:miter lim="800000"/>
            <a:headEnd/>
            <a:tailEnd/>
          </a:ln>
        </p:spPr>
      </p:sp>
      <p:sp>
        <p:nvSpPr>
          <p:cNvPr id="716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57DF3E8-07A7-415D-9039-3ACE4A20AE90}" type="slidenum">
              <a:rPr lang="en-US" smtClean="0"/>
              <a:pPr fontAlgn="base">
                <a:spcBef>
                  <a:spcPct val="0"/>
                </a:spcBef>
                <a:spcAft>
                  <a:spcPct val="0"/>
                </a:spcAft>
                <a:defRPr/>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bwMode="auto">
          <a:noFill/>
          <a:ln>
            <a:solidFill>
              <a:srgbClr val="000000"/>
            </a:solidFill>
            <a:miter lim="800000"/>
            <a:headEnd/>
            <a:tailEnd/>
          </a:ln>
        </p:spPr>
      </p:sp>
      <p:sp>
        <p:nvSpPr>
          <p:cNvPr id="727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DFA50A3-60ED-48FB-95F1-156791020F87}" type="slidenum">
              <a:rPr lang="en-US" smtClean="0"/>
              <a:pPr fontAlgn="base">
                <a:spcBef>
                  <a:spcPct val="0"/>
                </a:spcBef>
                <a:spcAft>
                  <a:spcPct val="0"/>
                </a:spcAft>
                <a:defRPr/>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943B00-58CA-46F2-AFBB-946D64EDDB4F}" type="slidenum">
              <a:rPr lang="en-US" smtClean="0"/>
              <a:pPr fontAlgn="base">
                <a:spcBef>
                  <a:spcPct val="0"/>
                </a:spcBef>
                <a:spcAft>
                  <a:spcPct val="0"/>
                </a:spcAft>
                <a:defRPr/>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p:spPr>
      </p:sp>
      <p:sp>
        <p:nvSpPr>
          <p:cNvPr id="737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7671412-8637-42EA-8C2A-E8B94B815712}" type="slidenum">
              <a:rPr lang="en-US" smtClean="0"/>
              <a:pPr fontAlgn="base">
                <a:spcBef>
                  <a:spcPct val="0"/>
                </a:spcBef>
                <a:spcAft>
                  <a:spcPct val="0"/>
                </a:spcAft>
                <a:defRPr/>
              </a:pPr>
              <a:t>20</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2375B67-AC01-4C8A-B756-06668BBFE537}" type="slidenum">
              <a:rPr lang="en-US" smtClean="0"/>
              <a:pPr fontAlgn="base">
                <a:spcBef>
                  <a:spcPct val="0"/>
                </a:spcBef>
                <a:spcAft>
                  <a:spcPct val="0"/>
                </a:spcAft>
                <a:defRPr/>
              </a:pPr>
              <a:t>21</a:t>
            </a:fld>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bwMode="auto">
          <a:noFill/>
          <a:ln>
            <a:solidFill>
              <a:srgbClr val="000000"/>
            </a:solidFill>
            <a:miter lim="800000"/>
            <a:headEnd/>
            <a:tailEnd/>
          </a:ln>
        </p:spPr>
      </p:sp>
      <p:sp>
        <p:nvSpPr>
          <p:cNvPr id="757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D7F7EC4-9FEF-4A78-8859-04672651E9F2}" type="slidenum">
              <a:rPr lang="en-US" smtClean="0"/>
              <a:pPr fontAlgn="base">
                <a:spcBef>
                  <a:spcPct val="0"/>
                </a:spcBef>
                <a:spcAft>
                  <a:spcPct val="0"/>
                </a:spcAft>
                <a:defRPr/>
              </a:pPr>
              <a:t>22</a:t>
            </a:fld>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p:spPr>
      </p:sp>
      <p:sp>
        <p:nvSpPr>
          <p:cNvPr id="798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44822C-3653-4A30-9F73-1276A81564A9}" type="slidenum">
              <a:rPr lang="en-US" smtClean="0"/>
              <a:pPr fontAlgn="base">
                <a:spcBef>
                  <a:spcPct val="0"/>
                </a:spcBef>
                <a:spcAft>
                  <a:spcPct val="0"/>
                </a:spcAft>
                <a:defRPr/>
              </a:pPr>
              <a:t>23</a:t>
            </a:fld>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p:spPr>
      </p:sp>
      <p:sp>
        <p:nvSpPr>
          <p:cNvPr id="8089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5F016B-D4E7-49A0-AC83-5D707C06170C}" type="slidenum">
              <a:rPr lang="en-US" smtClean="0"/>
              <a:pPr fontAlgn="base">
                <a:spcBef>
                  <a:spcPct val="0"/>
                </a:spcBef>
                <a:spcAft>
                  <a:spcPct val="0"/>
                </a:spcAft>
                <a:defRPr/>
              </a:pPr>
              <a:t>24</a:t>
            </a:fld>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p:spPr>
      </p:sp>
      <p:sp>
        <p:nvSpPr>
          <p:cNvPr id="8192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69C597-C0CD-4B4F-8333-789C0630D569}" type="slidenum">
              <a:rPr lang="en-US" smtClean="0"/>
              <a:pPr fontAlgn="base">
                <a:spcBef>
                  <a:spcPct val="0"/>
                </a:spcBef>
                <a:spcAft>
                  <a:spcPct val="0"/>
                </a:spcAft>
                <a:defRPr/>
              </a:pPr>
              <a:t>25</a:t>
            </a:fld>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p:spPr>
      </p:sp>
      <p:sp>
        <p:nvSpPr>
          <p:cNvPr id="829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B1E40FC-20AF-4A91-A0F6-03FDDB79A377}" type="slidenum">
              <a:rPr lang="en-US" smtClean="0"/>
              <a:pPr fontAlgn="base">
                <a:spcBef>
                  <a:spcPct val="0"/>
                </a:spcBef>
                <a:spcAft>
                  <a:spcPct val="0"/>
                </a:spcAft>
                <a:defRPr/>
              </a:pPr>
              <a:t>26</a:t>
            </a:fld>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B143288-3D98-4D85-A8C2-F154FC287E38}" type="slidenum">
              <a:rPr lang="en-US" smtClean="0"/>
              <a:pPr fontAlgn="base">
                <a:spcBef>
                  <a:spcPct val="0"/>
                </a:spcBef>
                <a:spcAft>
                  <a:spcPct val="0"/>
                </a:spcAft>
                <a:defRPr/>
              </a:pPr>
              <a:t>27</a:t>
            </a:fld>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978FF1-4D76-4CCA-9E9D-A4BAA27EC448}" type="slidenum">
              <a:rPr lang="en-US" smtClean="0"/>
              <a:pPr fontAlgn="base">
                <a:spcBef>
                  <a:spcPct val="0"/>
                </a:spcBef>
                <a:spcAft>
                  <a:spcPct val="0"/>
                </a:spcAft>
                <a:defRPr/>
              </a:pPr>
              <a:t>28</a:t>
            </a:fld>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bwMode="auto">
          <a:noFill/>
          <a:ln>
            <a:solidFill>
              <a:srgbClr val="000000"/>
            </a:solidFill>
            <a:miter lim="800000"/>
            <a:headEnd/>
            <a:tailEnd/>
          </a:ln>
        </p:spPr>
      </p:sp>
      <p:sp>
        <p:nvSpPr>
          <p:cNvPr id="860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710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4B24360-1EBC-4158-A34E-DE5979AA0D86}" type="slidenum">
              <a:rPr lang="en-US" smtClean="0"/>
              <a:pPr fontAlgn="base">
                <a:spcBef>
                  <a:spcPct val="0"/>
                </a:spcBef>
                <a:spcAft>
                  <a:spcPct val="0"/>
                </a:spcAft>
                <a:defRPr/>
              </a:pPr>
              <a:t>29</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C67B021-BD36-4DB5-9BD1-5AEDACFC5FAD}" type="slidenum">
              <a:rPr lang="en-US" smtClean="0"/>
              <a:pPr fontAlgn="base">
                <a:spcBef>
                  <a:spcPct val="0"/>
                </a:spcBef>
                <a:spcAft>
                  <a:spcPct val="0"/>
                </a:spcAft>
                <a:defRPr/>
              </a:pPr>
              <a:t>3</a:t>
            </a:fld>
            <a:endParaRPr lang="en-US"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81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839EEEA-6D02-4C6B-A64B-5684369B3FE3}" type="slidenum">
              <a:rPr lang="en-US" smtClean="0"/>
              <a:pPr fontAlgn="base">
                <a:spcBef>
                  <a:spcPct val="0"/>
                </a:spcBef>
                <a:spcAft>
                  <a:spcPct val="0"/>
                </a:spcAft>
                <a:defRPr/>
              </a:pPr>
              <a:t>30</a:t>
            </a:fld>
            <a:endParaRPr lang="en-US"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01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0B9CED-8A52-4792-BD26-C44196201AF2}" type="slidenum">
              <a:rPr lang="en-US" smtClean="0">
                <a:solidFill>
                  <a:srgbClr val="000000"/>
                </a:solidFill>
              </a:rPr>
              <a:pPr fontAlgn="base">
                <a:spcBef>
                  <a:spcPct val="0"/>
                </a:spcBef>
                <a:spcAft>
                  <a:spcPct val="0"/>
                </a:spcAft>
                <a:defRPr/>
              </a:pPr>
              <a:t>31</a:t>
            </a:fld>
            <a:endParaRPr lang="en-US" smtClean="0">
              <a:solidFill>
                <a:srgbClr val="000000"/>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83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223A219-3BC1-44A2-97F3-CC6A43DFD296}" type="slidenum">
              <a:rPr lang="en-US" smtClean="0">
                <a:solidFill>
                  <a:srgbClr val="000000"/>
                </a:solidFill>
              </a:rPr>
              <a:pPr fontAlgn="base">
                <a:spcBef>
                  <a:spcPct val="0"/>
                </a:spcBef>
                <a:spcAft>
                  <a:spcPct val="0"/>
                </a:spcAft>
                <a:defRPr/>
              </a:pPr>
              <a:t>32</a:t>
            </a:fld>
            <a:endParaRPr lang="en-US" smtClean="0">
              <a:solidFill>
                <a:srgbClr val="000000"/>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p:spPr>
      </p:sp>
      <p:sp>
        <p:nvSpPr>
          <p:cNvPr id="9011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42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BA714D3-4273-41B8-AAA0-D665328E1989}" type="slidenum">
              <a:rPr lang="en-US" smtClean="0"/>
              <a:pPr fontAlgn="base">
                <a:spcBef>
                  <a:spcPct val="0"/>
                </a:spcBef>
                <a:spcAft>
                  <a:spcPct val="0"/>
                </a:spcAft>
                <a:defRPr/>
              </a:pPr>
              <a:t>33</a:t>
            </a:fld>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593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88C2796-D273-4307-AC41-5B103D2060E5}" type="slidenum">
              <a:rPr lang="en-US" smtClean="0">
                <a:solidFill>
                  <a:srgbClr val="000000"/>
                </a:solidFill>
              </a:rPr>
              <a:pPr fontAlgn="base">
                <a:spcBef>
                  <a:spcPct val="0"/>
                </a:spcBef>
                <a:spcAft>
                  <a:spcPct val="0"/>
                </a:spcAft>
                <a:defRPr/>
              </a:pPr>
              <a:t>34</a:t>
            </a:fld>
            <a:endParaRPr lang="en-US" smtClean="0">
              <a:solidFill>
                <a:srgbClr val="000000"/>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604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E89B72-6F10-4BD0-8831-5023F75997B4}" type="slidenum">
              <a:rPr lang="en-US" smtClean="0">
                <a:solidFill>
                  <a:srgbClr val="000000"/>
                </a:solidFill>
              </a:rPr>
              <a:pPr fontAlgn="base">
                <a:spcBef>
                  <a:spcPct val="0"/>
                </a:spcBef>
                <a:spcAft>
                  <a:spcPct val="0"/>
                </a:spcAft>
                <a:defRPr/>
              </a:pPr>
              <a:t>35</a:t>
            </a:fld>
            <a:endParaRPr lang="en-US" smtClean="0">
              <a:solidFill>
                <a:srgbClr val="000000"/>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614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A08BCB-0587-4E83-9D42-370DFF11293E}" type="slidenum">
              <a:rPr lang="en-US" smtClean="0"/>
              <a:pPr fontAlgn="base">
                <a:spcBef>
                  <a:spcPct val="0"/>
                </a:spcBef>
                <a:spcAft>
                  <a:spcPct val="0"/>
                </a:spcAft>
                <a:defRPr/>
              </a:pPr>
              <a:t>36</a:t>
            </a:fld>
            <a:endParaRPr lang="en-US"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p:spPr>
      </p:sp>
      <p:sp>
        <p:nvSpPr>
          <p:cNvPr id="952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624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E9CD525-F7E5-4AD2-AA34-CE1F5D1DA989}" type="slidenum">
              <a:rPr lang="en-US" smtClean="0">
                <a:solidFill>
                  <a:srgbClr val="000000"/>
                </a:solidFill>
              </a:rPr>
              <a:pPr fontAlgn="base">
                <a:spcBef>
                  <a:spcPct val="0"/>
                </a:spcBef>
                <a:spcAft>
                  <a:spcPct val="0"/>
                </a:spcAft>
                <a:defRPr/>
              </a:pPr>
              <a:t>37</a:t>
            </a:fld>
            <a:endParaRPr lang="en-US" smtClean="0">
              <a:solidFill>
                <a:srgbClr val="000000"/>
              </a:solidFil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p:spPr>
      </p:sp>
      <p:sp>
        <p:nvSpPr>
          <p:cNvPr id="962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A5A798C-7D83-45B6-9CE4-6E278583C45E}" type="slidenum">
              <a:rPr lang="en-US" smtClean="0"/>
              <a:pPr fontAlgn="base">
                <a:spcBef>
                  <a:spcPct val="0"/>
                </a:spcBef>
                <a:spcAft>
                  <a:spcPct val="0"/>
                </a:spcAft>
                <a:defRPr/>
              </a:pPr>
              <a:t>38</a:t>
            </a:fld>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EF91D3-7369-4004-8A74-E12989AEB3F8}" type="slidenum">
              <a:rPr lang="en-US" smtClean="0"/>
              <a:pPr fontAlgn="base">
                <a:spcBef>
                  <a:spcPct val="0"/>
                </a:spcBef>
                <a:spcAft>
                  <a:spcPct val="0"/>
                </a:spcAft>
                <a:defRPr/>
              </a:pPr>
              <a:t>39</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p:spPr>
      </p:sp>
      <p:sp>
        <p:nvSpPr>
          <p:cNvPr id="583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3427DA9-D785-4502-B5F8-0727C2A32B23}" type="slidenum">
              <a:rPr lang="en-US" smtClean="0"/>
              <a:pPr fontAlgn="base">
                <a:spcBef>
                  <a:spcPct val="0"/>
                </a:spcBef>
                <a:spcAft>
                  <a:spcPct val="0"/>
                </a:spcAft>
                <a:defRPr/>
              </a:pPr>
              <a:t>4</a:t>
            </a:fld>
            <a:endParaRPr lang="en-US"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p:spPr>
      </p:sp>
      <p:sp>
        <p:nvSpPr>
          <p:cNvPr id="972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8EF91D3-7369-4004-8A74-E12989AEB3F8}" type="slidenum">
              <a:rPr lang="en-US" smtClean="0"/>
              <a:pPr fontAlgn="base">
                <a:spcBef>
                  <a:spcPct val="0"/>
                </a:spcBef>
                <a:spcAft>
                  <a:spcPct val="0"/>
                </a:spcAft>
                <a:defRPr/>
              </a:pPr>
              <a:t>40</a:t>
            </a:fld>
            <a:endParaRPr lang="en-US"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p:spPr>
      </p:sp>
      <p:sp>
        <p:nvSpPr>
          <p:cNvPr id="993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403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90DD9F9-742F-4281-BF89-2583FF0A911D}" type="slidenum">
              <a:rPr lang="en-US" smtClean="0"/>
              <a:pPr fontAlgn="base">
                <a:spcBef>
                  <a:spcPct val="0"/>
                </a:spcBef>
                <a:spcAft>
                  <a:spcPct val="0"/>
                </a:spcAft>
                <a:defRPr/>
              </a:pPr>
              <a:t>41</a:t>
            </a:fld>
            <a:endParaRPr lang="en-US"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p:spPr>
      </p:sp>
      <p:sp>
        <p:nvSpPr>
          <p:cNvPr id="1003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7066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9EFCAB6-92F7-42EB-9CB8-FC72E30F555A}" type="slidenum">
              <a:rPr lang="en-US" smtClean="0">
                <a:solidFill>
                  <a:srgbClr val="000000"/>
                </a:solidFill>
              </a:rPr>
              <a:pPr fontAlgn="base">
                <a:spcBef>
                  <a:spcPct val="0"/>
                </a:spcBef>
                <a:spcAft>
                  <a:spcPct val="0"/>
                </a:spcAft>
                <a:defRPr/>
              </a:pPr>
              <a:t>42</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DEB614F-DD8E-4E3E-A02F-97C59F32D22A}" type="slidenum">
              <a:rPr lang="en-US" smtClean="0"/>
              <a:pPr fontAlgn="base">
                <a:spcBef>
                  <a:spcPct val="0"/>
                </a:spcBef>
                <a:spcAft>
                  <a:spcPct val="0"/>
                </a:spcAft>
                <a:defRPr/>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46BA9EB-54A9-4EE7-8163-56E6632CE533}" type="slidenum">
              <a:rPr lang="en-US" smtClean="0"/>
              <a:pPr fontAlgn="base">
                <a:spcBef>
                  <a:spcPct val="0"/>
                </a:spcBef>
                <a:spcAft>
                  <a:spcPct val="0"/>
                </a:spcAft>
                <a:defRPr/>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2F1EE9D-C0F8-43FB-A2C7-62A6ED6FD6CE}" type="slidenum">
              <a:rPr lang="en-US" smtClean="0"/>
              <a:pPr fontAlgn="base">
                <a:spcBef>
                  <a:spcPct val="0"/>
                </a:spcBef>
                <a:spcAft>
                  <a:spcPct val="0"/>
                </a:spcAft>
                <a:defRPr/>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9F07C72-6BA1-4AB8-952D-A1CD17AE1FFF}" type="slidenum">
              <a:rPr lang="en-US" smtClean="0"/>
              <a:pPr fontAlgn="base">
                <a:spcBef>
                  <a:spcPct val="0"/>
                </a:spcBef>
                <a:spcAft>
                  <a:spcPct val="0"/>
                </a:spcAft>
                <a:defRPr/>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bwMode="auto">
          <a:noFill/>
          <a:ln>
            <a:solidFill>
              <a:srgbClr val="000000"/>
            </a:solidFill>
            <a:miter lim="800000"/>
            <a:headEnd/>
            <a:tailEnd/>
          </a:ln>
        </p:spPr>
      </p:sp>
      <p:sp>
        <p:nvSpPr>
          <p:cNvPr id="634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tr-TR" smtClean="0"/>
          </a:p>
        </p:txBody>
      </p:sp>
      <p:sp>
        <p:nvSpPr>
          <p:cNvPr id="4198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22A8ECA-4987-4924-95B4-B8B565DED2DD}" type="slidenum">
              <a:rPr lang="en-US" smtClean="0"/>
              <a:pPr fontAlgn="base">
                <a:spcBef>
                  <a:spcPct val="0"/>
                </a:spcBef>
                <a:spcAft>
                  <a:spcPct val="0"/>
                </a:spcAft>
                <a:defRPr/>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AB6AFC8-AE94-447E-A6D4-24582EC26FC4}"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677A660-602F-40ED-9565-06A47EA3BA8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74C13CF-DA93-4732-990B-3D4A7B8B928F}"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0FEAA36-F390-4A4B-9C9F-6B23F81D676B}"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6E62C7-9196-45D4-ACDB-684BA54FCD02}"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7DFD63E-D3AC-4C05-B5C2-D9DE5E249385}"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B59BCA3-1B93-41ED-84AC-7EB5356AA218}"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E75C79A-A04E-4ED9-B9F7-013B92BE3517}"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4190D03-D376-42FB-AAF2-19E9AFF7AD7D}"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776B08-3BAE-4C6B-A07E-FCD3F5C63C8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0A09AAD-5D7B-45D4-906A-EE03F8A665C4}"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23AED8C-1C22-44CC-AEB5-3C112D3F25F9}"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67A0A41-AE32-4642-8272-1569A0BC65D2}" type="datetime1">
              <a:rPr lang="en-US"/>
              <a:pPr>
                <a:defRPr/>
              </a:pPr>
              <a:t>9/25/2012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45A9228-3E19-45D4-9EB8-5F1AF867DB6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1ABE2A5-A52C-4589-859E-340B69756D3B}" type="datetime1">
              <a:rPr lang="en-US"/>
              <a:pPr>
                <a:defRPr/>
              </a:pPr>
              <a:t>9/25/2012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CCBC07C-3676-4D0F-954C-B5D8A348B4E3}"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8CBDCD7-F145-436B-8B1C-E74E0F014016}" type="datetime1">
              <a:rPr lang="en-US"/>
              <a:pPr>
                <a:defRPr/>
              </a:pPr>
              <a:t>9/25/2012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EC4406DA-7DEE-432C-9EC1-4E31865B6348}"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D2EA585-78B1-4E09-AEA7-23BB32E136CA}" type="datetime1">
              <a:rPr lang="en-US"/>
              <a:pPr>
                <a:defRPr/>
              </a:pPr>
              <a:t>9/25/2012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E7EA86E-8170-428D-ADD6-EC70EF55CEA7}"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03C4139-3025-4027-AF42-C0143859B807}" type="datetime1">
              <a:rPr lang="en-US"/>
              <a:pPr>
                <a:defRPr/>
              </a:pPr>
              <a:t>9/25/2012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E092103-1758-49B1-8BF7-4C77683EB11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6F178A1-8A88-4BDE-970E-E0E92997DBFB}"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1EE3CA-83B1-4A37-9D48-4E166CD8E481}"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E694958-887B-4C29-9B63-75C100ED510E}" type="datetime1">
              <a:rPr lang="en-US"/>
              <a:pPr>
                <a:defRPr/>
              </a:pPr>
              <a:t>9/25/2012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FBB15EE-1139-43E9-98A0-0B073805E2DF}"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59C9F1A-EF12-49FE-8B33-4209CE8E1A25}"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DB0FA94-6FE6-44B7-9C82-943F9BBE85D0}"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ACF78ED-5FF2-47F8-9F36-AEBE8BDC26F0}"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46E3DCD-3B35-4FC4-A779-0954209978D5}"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59631A0-37E1-49D2-B78E-25E759766B29}"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FF3BE9B-C4E4-4BCE-835C-A2C28EF422A6}"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4882045-BB75-47D2-BCAF-3C65FBDF2D9E}"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9384436-C093-45FE-B149-D88F73228F17}" type="slidenum">
              <a:rPr lang="en-US"/>
              <a:pPr>
                <a:defRPr/>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133FFA7-E5A8-4973-BCB4-B4997F68889B}"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BE21274-F1EB-4AA2-9A0A-91CB10ADAD2A}" type="slidenum">
              <a:rPr lang="en-US"/>
              <a:pPr>
                <a:defRPr/>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52222F7-9282-4417-BF7A-2331CA7F5AD2}" type="datetime1">
              <a:rPr lang="en-US"/>
              <a:pPr>
                <a:defRPr/>
              </a:pPr>
              <a:t>9/25/2012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837D333-D3B6-4431-92D1-5CFD040E9CE4}" type="slidenum">
              <a:rPr lang="en-US"/>
              <a:pPr>
                <a:defRPr/>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2B27263-36C3-47FD-A557-1F34B9188F24}" type="datetime1">
              <a:rPr lang="en-US"/>
              <a:pPr>
                <a:defRPr/>
              </a:pPr>
              <a:t>9/25/2012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C63A134-8A7F-4476-BA88-F4C1E9E38364}" type="slidenum">
              <a:rPr lang="en-US"/>
              <a:pPr>
                <a:defRPr/>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50C9B73-B94E-41B6-B838-439DE75661E8}" type="datetime1">
              <a:rPr lang="en-US"/>
              <a:pPr>
                <a:defRPr/>
              </a:pPr>
              <a:t>9/25/2012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9CA7E6C-4707-4C9B-9315-970591FCE02D}" type="slidenum">
              <a:rPr lang="en-US"/>
              <a:pPr>
                <a:defRPr/>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63F06D7-75BA-4C72-BDD1-6C902D88CDE7}" type="datetime1">
              <a:rPr lang="en-US"/>
              <a:pPr>
                <a:defRPr/>
              </a:pPr>
              <a:t>9/25/2012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9C1CDD9-5307-4BA5-B6AF-A80F5DDE5AE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693CCE2-80ED-44B2-9B72-D92618933DF5}"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8616DC5-AD9D-4459-8DD6-AD6D2E81176C}" type="slidenum">
              <a:rPr lang="en-US"/>
              <a:pPr>
                <a:defRPr/>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0499340-ED64-48A3-BAC8-34F8B20907AD}" type="datetime1">
              <a:rPr lang="en-US"/>
              <a:pPr>
                <a:defRPr/>
              </a:pPr>
              <a:t>9/25/2012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466596C-C811-4084-B170-B8AD18101A5F}" type="slidenum">
              <a:rPr lang="en-US"/>
              <a:pPr>
                <a:defRPr/>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53C194C-AF9C-466B-AF60-F789B041E84B}" type="datetime1">
              <a:rPr lang="en-US"/>
              <a:pPr>
                <a:defRPr/>
              </a:pPr>
              <a:t>9/25/2012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50EC074-1483-456D-B37A-2FF7C8FFD6F1}" type="slidenum">
              <a:rPr lang="en-US"/>
              <a:pPr>
                <a:defRPr/>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634D532-BB6F-420B-A3DC-36A6EB2B076B}"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2659FFC-C664-431B-A9BD-56F45F1CB05E}" type="slidenum">
              <a:rPr lang="en-US"/>
              <a:pPr>
                <a:defRPr/>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91FC96D-9B58-46C2-9210-4EEBE675C293}"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53FDA7F-1189-4B49-9300-6F8744CE2F1D}" type="slidenum">
              <a:rPr lang="en-US"/>
              <a:pPr>
                <a:defRPr/>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74AF337-6D46-4443-AD3D-C599974586A1}"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6F3C440-D120-4FBD-A4EE-95A5BA5954E1}" type="slidenum">
              <a:rPr lang="en-US"/>
              <a:pPr>
                <a:defRPr/>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1808B59-49F6-4147-848D-157798885F02}"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1298E7-785A-49CE-ABB1-0A3CA33757F6}" type="slidenum">
              <a:rPr lang="en-US"/>
              <a:pPr>
                <a:defRPr/>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5564BFB0-08DB-4C71-B876-5EE7899FB753}"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BB89E4B-633E-4DA4-9352-26A17F62805B}" type="slidenum">
              <a:rPr lang="en-US"/>
              <a:pPr>
                <a:defRPr/>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1DD4439-4344-4115-B5FB-A018AB8729CB}" type="datetime1">
              <a:rPr lang="en-US"/>
              <a:pPr>
                <a:defRPr/>
              </a:pPr>
              <a:t>9/25/2012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40201AA-18B2-4785-BC3B-ABC19F71778B}" type="slidenum">
              <a:rPr lang="en-US"/>
              <a:pPr>
                <a:defRPr/>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7E335CA-BF2B-4D06-A5B6-9DEB8B90B43A}" type="datetime1">
              <a:rPr lang="en-US"/>
              <a:pPr>
                <a:defRPr/>
              </a:pPr>
              <a:t>9/25/2012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068B94F-25F7-4B8C-846E-79D2F8388A96}" type="slidenum">
              <a:rPr lang="en-US"/>
              <a:pPr>
                <a:defRPr/>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E90BD60-7718-41CE-B349-1B6ABBE7BE4A}" type="datetime1">
              <a:rPr lang="en-US"/>
              <a:pPr>
                <a:defRPr/>
              </a:pPr>
              <a:t>9/25/2012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69A93CCF-426F-4237-AC8E-85C88B2F638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BC9130F8-9A64-483F-9AEB-AA230F0D47C5}" type="datetime1">
              <a:rPr lang="en-US"/>
              <a:pPr>
                <a:defRPr/>
              </a:pPr>
              <a:t>9/25/2012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32920FB-FAC5-4D0A-9B74-2DCE428E9645}" type="slidenum">
              <a:rPr lang="en-US"/>
              <a:pPr>
                <a:defRPr/>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F32EE23-A3A9-4685-A0E5-763ECDC51F91}" type="datetime1">
              <a:rPr lang="en-US"/>
              <a:pPr>
                <a:defRPr/>
              </a:pPr>
              <a:t>9/25/2012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FC4D3A0-5340-47D0-B222-11B9850153A8}" type="slidenum">
              <a:rPr lang="en-US"/>
              <a:pPr>
                <a:defRPr/>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EE489CB-F0AC-4A75-94B6-8CD7F1BD557C}" type="datetime1">
              <a:rPr lang="en-US"/>
              <a:pPr>
                <a:defRPr/>
              </a:pPr>
              <a:t>9/25/2012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C067615-C4BB-4B0D-A952-CDE20CB87557}" type="slidenum">
              <a:rPr lang="en-US"/>
              <a:pPr>
                <a:defRPr/>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50A177B-4CF6-44D1-BD52-5812F76AEC1E}" type="datetime1">
              <a:rPr lang="en-US"/>
              <a:pPr>
                <a:defRPr/>
              </a:pPr>
              <a:t>9/25/2012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AADC354-47DB-44FF-ABA8-43F5A758C9BC}" type="slidenum">
              <a:rPr lang="en-US"/>
              <a:pPr>
                <a:defRPr/>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40C608D-35FF-4966-9F7A-D96FC67D84EE}"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8F1AA06-65C9-4D9F-9904-4DEBC0B3AB3A}" type="slidenum">
              <a:rPr lang="en-US"/>
              <a:pPr>
                <a:defRPr/>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5EC748D-0586-4CF2-9B2E-25536C766214}"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32BD726-09D9-4149-AD66-C8F109DDC2C5}" type="slidenum">
              <a:rPr lang="en-US"/>
              <a:pPr>
                <a:defRPr/>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01F838F-7676-4329-B7AF-D46F1FB94367}"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506E362-5F0A-49A3-98AB-7D8C107C2F1E}" type="slidenum">
              <a:rPr lang="en-US"/>
              <a:pPr>
                <a:defRPr/>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5EEF02B-5017-4630-82F7-B1229E1BCB3B}"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1F1770F-8B0E-4371-B572-31A07C570588}" type="slidenum">
              <a:rPr lang="en-US"/>
              <a:pPr>
                <a:defRPr/>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2076BF2-1633-475C-BC6D-69EB570F478A}"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2310C6-19F1-4F94-B0BB-A0B57E896D7E}" type="slidenum">
              <a:rPr lang="en-US"/>
              <a:pPr>
                <a:defRPr/>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A10CCF4F-4948-4C49-A826-F9890AF6C8D7}" type="datetime1">
              <a:rPr lang="en-US"/>
              <a:pPr>
                <a:defRPr/>
              </a:pPr>
              <a:t>9/25/2012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416477C-0C19-44D8-A245-599ED3496785}" type="slidenum">
              <a:rPr lang="en-US"/>
              <a:pPr>
                <a:defRPr/>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6BD6352-0C3E-4AE2-A67F-07274079C802}" type="datetime1">
              <a:rPr lang="en-US"/>
              <a:pPr>
                <a:defRPr/>
              </a:pPr>
              <a:t>9/25/2012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80CE52E-0620-4529-8F19-01631D4DF5C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75A1D5D8-B9B6-4441-A60A-6FE844E2C215}" type="datetime1">
              <a:rPr lang="en-US"/>
              <a:pPr>
                <a:defRPr/>
              </a:pPr>
              <a:t>9/25/2012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D5FD4F8-495F-455E-B516-6DA930846FA9}" type="slidenum">
              <a:rPr lang="en-US"/>
              <a:pPr>
                <a:defRPr/>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4648931-970C-480D-945F-67216D7FD1C8}" type="datetime1">
              <a:rPr lang="en-US"/>
              <a:pPr>
                <a:defRPr/>
              </a:pPr>
              <a:t>9/25/2012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A0BCE7EC-29DA-4BF4-ADE0-C97A75B5AFA9}" type="slidenum">
              <a:rPr lang="en-US"/>
              <a:pPr>
                <a:defRPr/>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2100AA8-4982-4F4B-BA03-2DCFAF2135D7}" type="datetime1">
              <a:rPr lang="en-US"/>
              <a:pPr>
                <a:defRPr/>
              </a:pPr>
              <a:t>9/25/2012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0D9EF25F-9A03-42AB-BD6C-9B8E8DAE0589}" type="slidenum">
              <a:rPr lang="en-US"/>
              <a:pPr>
                <a:defRPr/>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4EADF0F-DCAF-4930-9E37-FF557A822339}" type="datetime1">
              <a:rPr lang="en-US"/>
              <a:pPr>
                <a:defRPr/>
              </a:pPr>
              <a:t>9/25/2012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CF87063-F714-4BF5-B0A1-C8E99A373607}" type="slidenum">
              <a:rPr lang="en-US"/>
              <a:pPr>
                <a:defRPr/>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5F0E63A-9D75-4ED3-94BD-46F7F18432B9}" type="datetime1">
              <a:rPr lang="en-US"/>
              <a:pPr>
                <a:defRPr/>
              </a:pPr>
              <a:t>9/25/2012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768F915-3010-429D-B37E-DD70A485EAC1}" type="slidenum">
              <a:rPr lang="en-US"/>
              <a:pPr>
                <a:defRPr/>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8CD3F7A-0367-4064-A4AB-9E179089D255}"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4FF9569-3812-4479-AB76-E11C63888E32}" type="slidenum">
              <a:rPr lang="en-US"/>
              <a:pPr>
                <a:defRPr/>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D886BA1-0D7D-4A06-8795-DA97035FC4FD}" type="datetime1">
              <a:rPr lang="en-US"/>
              <a:pPr>
                <a:defRPr/>
              </a:pPr>
              <a:t>9/25/2012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99E0954-DD51-47AF-8109-E9D6B1E6BE0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4A0A227-2FE1-40FB-89ED-334823A5871B}" type="datetime1">
              <a:rPr lang="en-US"/>
              <a:pPr>
                <a:defRPr/>
              </a:pPr>
              <a:t>9/25/2012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A834C1E-0A5C-4F19-B82D-5349CC7A3CE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67A253F-C100-4E0F-8404-26A55C07F38E}" type="datetime1">
              <a:rPr lang="en-US"/>
              <a:pPr>
                <a:defRPr/>
              </a:pPr>
              <a:t>9/25/2012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26B5EFB6-E8CC-485E-B991-A34B66AC4B0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F567CE6-F12C-4580-9CA5-CE6B526FD388}" type="datetime1">
              <a:rPr lang="en-US"/>
              <a:pPr>
                <a:defRPr/>
              </a:pPr>
              <a:t>9/25/2012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0620A963-7146-42C1-B02E-0032AD174BC3}"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0700F28-9F95-4623-B841-8B9D3BC880BD}" type="datetime1">
              <a:rPr lang="en-US"/>
              <a:pPr>
                <a:defRPr/>
              </a:pPr>
              <a:t>9/25/2012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4E7D740-E7F6-4B83-AC75-8AC4AD51CAD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76C64F5F-19E5-4E49-9D7A-1C0B62FE5BED}" type="datetime1">
              <a:rPr lang="en-US"/>
              <a:pPr>
                <a:defRPr/>
              </a:pPr>
              <a:t>9/25/2012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63AA02F-5DFD-4AFF-86C8-181F6DD47F8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Calibri"/>
                <a:cs typeface="+mn-cs"/>
              </a:defRPr>
            </a:lvl1pPr>
          </a:lstStyle>
          <a:p>
            <a:pPr>
              <a:defRPr/>
            </a:pPr>
            <a:fld id="{F3648D48-182B-4F75-A4DF-BE0D9A43E88D}" type="datetime1">
              <a:rPr lang="en-US"/>
              <a:pPr>
                <a:defRPr/>
              </a:pPr>
              <a:t>9/25/2012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Calibri"/>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Calibri"/>
                <a:cs typeface="+mn-cs"/>
              </a:defRPr>
            </a:lvl1pPr>
          </a:lstStyle>
          <a:p>
            <a:pPr>
              <a:defRPr/>
            </a:pPr>
            <a:fld id="{302E92C8-FB79-4AE7-9220-F65D3872DCE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cs typeface="+mn-cs"/>
              </a:defRPr>
            </a:lvl1pPr>
          </a:lstStyle>
          <a:p>
            <a:pPr>
              <a:defRPr/>
            </a:pPr>
            <a:fld id="{667EF964-8C39-47EA-BA46-D9764984010C}" type="datetime1">
              <a:rPr lang="en-US"/>
              <a:pPr>
                <a:defRPr/>
              </a:pPr>
              <a:t>9/25/2012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DF57B2A0-0641-4A76-89A6-DBF0DDCC29F1}"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cs typeface="+mn-cs"/>
              </a:defRPr>
            </a:lvl1pPr>
          </a:lstStyle>
          <a:p>
            <a:pPr>
              <a:defRPr/>
            </a:pPr>
            <a:fld id="{EA658537-AA85-49B9-8B52-AA975B12B945}" type="datetime1">
              <a:rPr lang="en-US"/>
              <a:pPr>
                <a:defRPr/>
              </a:pPr>
              <a:t>9/25/2012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E98A6EBE-0DBE-49DF-B637-6630D0B015B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prstClr val="black">
                    <a:tint val="75000"/>
                  </a:prstClr>
                </a:solidFill>
                <a:latin typeface="+mn-lt"/>
                <a:cs typeface="+mn-cs"/>
              </a:defRPr>
            </a:lvl1pPr>
          </a:lstStyle>
          <a:p>
            <a:pPr>
              <a:defRPr/>
            </a:pPr>
            <a:fld id="{A96D09CE-3289-473F-8B05-80951878EA6A}" type="datetime1">
              <a:rPr lang="en-US"/>
              <a:pPr>
                <a:defRPr/>
              </a:pPr>
              <a:t>9/25/2012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mn-lt"/>
                <a:cs typeface="+mn-cs"/>
              </a:defRPr>
            </a:lvl1pPr>
          </a:lstStyle>
          <a:p>
            <a:pPr>
              <a:defRPr/>
            </a:pPr>
            <a:fld id="{0EBEB065-6B42-445F-95F3-22DA47E0F5C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Lst>
  <p:hf hdr="0" ftr="0" dt="0"/>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2.xml"/><Relationship Id="rId1" Type="http://schemas.openxmlformats.org/officeDocument/2006/relationships/slideLayout" Target="../slideLayouts/slideLayout45.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4.xml"/><Relationship Id="rId1" Type="http://schemas.openxmlformats.org/officeDocument/2006/relationships/slideLayout" Target="../slideLayouts/slideLayout23.xml"/></Relationships>
</file>

<file path=ppt/slides/_rels/slide3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7.xml"/><Relationship Id="rId1" Type="http://schemas.openxmlformats.org/officeDocument/2006/relationships/slideLayout" Target="../slideLayouts/slideLayout34.xml"/></Relationships>
</file>

<file path=ppt/slides/_rels/slide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2.xml"/><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146" name="Title 1"/>
          <p:cNvSpPr>
            <a:spLocks noGrp="1"/>
          </p:cNvSpPr>
          <p:nvPr>
            <p:ph type="ctrTitle"/>
          </p:nvPr>
        </p:nvSpPr>
        <p:spPr>
          <a:xfrm>
            <a:off x="2570163" y="3697288"/>
            <a:ext cx="6573837" cy="1773237"/>
          </a:xfrm>
        </p:spPr>
        <p:txBody>
          <a:bodyPr anchor="t"/>
          <a:lstStyle/>
          <a:p>
            <a:pPr eaLnBrk="1" hangingPunct="1"/>
            <a:r>
              <a:rPr lang="tr-TR" sz="2400" b="1" dirty="0" smtClean="0">
                <a:solidFill>
                  <a:srgbClr val="FF0000"/>
                </a:solidFill>
              </a:rPr>
              <a:t>6102 SAYILI TÜRK TİCARET KANUNU</a:t>
            </a:r>
            <a:br>
              <a:rPr lang="tr-TR" sz="2400" b="1" dirty="0" smtClean="0">
                <a:solidFill>
                  <a:srgbClr val="FF0000"/>
                </a:solidFill>
              </a:rPr>
            </a:br>
            <a:r>
              <a:rPr lang="tr-TR" sz="2400" b="1" dirty="0" smtClean="0">
                <a:solidFill>
                  <a:srgbClr val="FF0000"/>
                </a:solidFill>
              </a:rPr>
              <a:t>İLE</a:t>
            </a:r>
            <a:br>
              <a:rPr lang="tr-TR" sz="2400" b="1" dirty="0" smtClean="0">
                <a:solidFill>
                  <a:srgbClr val="FF0000"/>
                </a:solidFill>
              </a:rPr>
            </a:br>
            <a:r>
              <a:rPr lang="tr-TR" sz="2400" b="1" dirty="0" smtClean="0">
                <a:solidFill>
                  <a:srgbClr val="FF0000"/>
                </a:solidFill>
              </a:rPr>
              <a:t>GÜMRÜK VE TİCARET BAKANLIĞI’NIN GÖREVLERİ </a:t>
            </a:r>
            <a:br>
              <a:rPr lang="tr-TR" sz="2400" b="1" dirty="0" smtClean="0">
                <a:solidFill>
                  <a:srgbClr val="FF0000"/>
                </a:solidFill>
              </a:rPr>
            </a:br>
            <a:r>
              <a:rPr lang="tr-TR" sz="2400" b="1" dirty="0" smtClean="0">
                <a:solidFill>
                  <a:srgbClr val="FF0000"/>
                </a:solidFill>
              </a:rPr>
              <a:t/>
            </a:r>
            <a:br>
              <a:rPr lang="tr-TR" sz="2400" b="1" dirty="0" smtClean="0">
                <a:solidFill>
                  <a:srgbClr val="FF0000"/>
                </a:solidFill>
              </a:rPr>
            </a:br>
            <a:r>
              <a:rPr lang="tr-TR" sz="2200" b="1" dirty="0" smtClean="0">
                <a:solidFill>
                  <a:srgbClr val="FF0000"/>
                </a:solidFill>
              </a:rPr>
              <a:t>İsmail YÜCEL</a:t>
            </a:r>
            <a:br>
              <a:rPr lang="tr-TR" sz="2200" b="1" dirty="0" smtClean="0">
                <a:solidFill>
                  <a:srgbClr val="FF0000"/>
                </a:solidFill>
              </a:rPr>
            </a:br>
            <a:r>
              <a:rPr lang="tr-TR" sz="2200" b="1" dirty="0" smtClean="0">
                <a:solidFill>
                  <a:srgbClr val="FF0000"/>
                </a:solidFill>
              </a:rPr>
              <a:t>İç Ticaret Genel Müdürü</a:t>
            </a:r>
            <a:br>
              <a:rPr lang="tr-TR" sz="2200" b="1" dirty="0" smtClean="0">
                <a:solidFill>
                  <a:srgbClr val="FF0000"/>
                </a:solidFill>
              </a:rPr>
            </a:br>
            <a:r>
              <a:rPr lang="tr-TR" sz="2200" b="1" dirty="0" smtClean="0">
                <a:solidFill>
                  <a:srgbClr val="FF0000"/>
                </a:solidFill>
              </a:rPr>
              <a:t/>
            </a:r>
            <a:br>
              <a:rPr lang="tr-TR" sz="2200" b="1" dirty="0" smtClean="0">
                <a:solidFill>
                  <a:srgbClr val="FF0000"/>
                </a:solidFill>
              </a:rPr>
            </a:br>
            <a:r>
              <a:rPr lang="tr-TR" sz="2200" b="1" dirty="0" smtClean="0">
                <a:solidFill>
                  <a:srgbClr val="FF0000"/>
                </a:solidFill>
              </a:rPr>
              <a:t>2</a:t>
            </a:r>
            <a:r>
              <a:rPr lang="tr-TR" sz="2200" b="1" dirty="0" smtClean="0">
                <a:solidFill>
                  <a:srgbClr val="FF0000"/>
                </a:solidFill>
              </a:rPr>
              <a:t>6 </a:t>
            </a:r>
            <a:r>
              <a:rPr lang="tr-TR" sz="2200" b="1" dirty="0" smtClean="0">
                <a:solidFill>
                  <a:srgbClr val="FF0000"/>
                </a:solidFill>
              </a:rPr>
              <a:t>EYLÜL 2012</a:t>
            </a:r>
            <a:r>
              <a:rPr lang="tr-TR" sz="2400" b="1" dirty="0" smtClean="0">
                <a:solidFill>
                  <a:srgbClr val="FF0000"/>
                </a:solidFill>
                <a:latin typeface="Cambria" pitchFamily="18" charset="0"/>
              </a:rPr>
              <a:t/>
            </a:r>
            <a:br>
              <a:rPr lang="tr-TR" sz="2400" b="1" dirty="0" smtClean="0">
                <a:solidFill>
                  <a:srgbClr val="FF0000"/>
                </a:solidFill>
                <a:latin typeface="Cambria" pitchFamily="18" charset="0"/>
              </a:rPr>
            </a:br>
            <a:r>
              <a:rPr lang="tr-TR" sz="2400" b="1" dirty="0" smtClean="0">
                <a:solidFill>
                  <a:srgbClr val="FF0000"/>
                </a:solidFill>
                <a:latin typeface="Cambria" pitchFamily="18" charset="0"/>
              </a:rPr>
              <a:t/>
            </a:r>
            <a:br>
              <a:rPr lang="tr-TR" sz="2400" b="1" dirty="0" smtClean="0">
                <a:solidFill>
                  <a:srgbClr val="FF0000"/>
                </a:solidFill>
                <a:latin typeface="Cambria" pitchFamily="18" charset="0"/>
              </a:rPr>
            </a:br>
            <a:r>
              <a:rPr lang="tr-TR" sz="2400" b="1" dirty="0" smtClean="0">
                <a:solidFill>
                  <a:srgbClr val="FF0000"/>
                </a:solidFill>
                <a:latin typeface="Cambria" pitchFamily="18" charset="0"/>
              </a:rPr>
              <a:t/>
            </a:r>
            <a:br>
              <a:rPr lang="tr-TR" sz="2400" b="1" dirty="0" smtClean="0">
                <a:solidFill>
                  <a:srgbClr val="FF0000"/>
                </a:solidFill>
                <a:latin typeface="Cambria" pitchFamily="18" charset="0"/>
              </a:rPr>
            </a:br>
            <a:endParaRPr lang="en-US" sz="2400" b="1" dirty="0" smtClean="0">
              <a:latin typeface="Arial Narrow" pitchFamily="34" charset="0"/>
              <a:ea typeface="Arial Narrow" pitchFamily="34" charset="0"/>
              <a:cs typeface="Arial Narrow" pitchFamily="34" charset="0"/>
            </a:endParaRPr>
          </a:p>
        </p:txBody>
      </p:sp>
      <p:sp>
        <p:nvSpPr>
          <p:cNvPr id="3" name="2 Slayt Numarası Yer Tutucusu"/>
          <p:cNvSpPr>
            <a:spLocks noGrp="1"/>
          </p:cNvSpPr>
          <p:nvPr>
            <p:ph type="sldNum" sz="quarter" idx="12"/>
          </p:nvPr>
        </p:nvSpPr>
        <p:spPr/>
        <p:txBody>
          <a:bodyPr/>
          <a:lstStyle/>
          <a:p>
            <a:pPr>
              <a:defRPr/>
            </a:pPr>
            <a:fld id="{2E1C2B44-2F20-48D7-82C5-C173BCAF7C7B}"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66775" y="1133475"/>
            <a:ext cx="8466138" cy="5503863"/>
          </a:xfrm>
        </p:spPr>
        <p:txBody>
          <a:bodyPr rtlCol="0" anchor="t">
            <a:noAutofit/>
          </a:bodyPr>
          <a:lstStyle/>
          <a:p>
            <a:pPr algn="l" eaLnBrk="1" fontAlgn="auto" hangingPunct="1">
              <a:spcAft>
                <a:spcPts val="0"/>
              </a:spcAft>
              <a:buClr>
                <a:srgbClr val="FF0000"/>
              </a:buClr>
              <a:defRPr/>
            </a:pPr>
            <a:r>
              <a:rPr lang="tr-TR" sz="2500" b="1" kern="0" spc="-100" dirty="0" smtClean="0">
                <a:solidFill>
                  <a:srgbClr val="FF0000"/>
                </a:solidFill>
              </a:rPr>
              <a:t>Anonim Şirketlerde Yönetim Kurullarına</a:t>
            </a:r>
            <a:br>
              <a:rPr lang="tr-TR" sz="2500" b="1" kern="0" spc="-100" dirty="0" smtClean="0">
                <a:solidFill>
                  <a:srgbClr val="FF0000"/>
                </a:solidFill>
              </a:rPr>
            </a:br>
            <a:r>
              <a:rPr lang="tr-TR" sz="2500" b="1" kern="0" spc="-100" dirty="0" smtClean="0">
                <a:solidFill>
                  <a:srgbClr val="FF0000"/>
                </a:solidFill>
              </a:rPr>
              <a:t>İlişkin Düzenlemeler</a:t>
            </a:r>
            <a:br>
              <a:rPr lang="tr-TR" sz="2500" b="1" kern="0" spc="-100" dirty="0" smtClean="0">
                <a:solidFill>
                  <a:srgbClr val="FF0000"/>
                </a:solidFill>
              </a:rPr>
            </a:br>
            <a:r>
              <a:rPr lang="tr-TR" sz="2500" b="1" kern="0" spc="-100" dirty="0" smtClean="0">
                <a:solidFill>
                  <a:srgbClr val="FF0000"/>
                </a:solidFill>
              </a:rPr>
              <a:t/>
            </a:r>
            <a:br>
              <a:rPr lang="tr-TR" sz="2500" b="1" kern="0" spc="-100" dirty="0" smtClean="0">
                <a:solidFill>
                  <a:srgbClr val="FF0000"/>
                </a:solidFill>
              </a:rPr>
            </a:br>
            <a:r>
              <a:rPr lang="tr-TR" sz="2500" b="1" kern="0" spc="-100" dirty="0" smtClean="0">
                <a:solidFill>
                  <a:srgbClr val="FF0000"/>
                </a:solidFill>
              </a:rPr>
              <a:t/>
            </a:r>
            <a:br>
              <a:rPr lang="tr-TR" sz="2500" b="1" kern="0" spc="-100" dirty="0" smtClean="0">
                <a:solidFill>
                  <a:srgbClr val="FF0000"/>
                </a:solidFill>
              </a:rPr>
            </a:br>
            <a:r>
              <a:rPr lang="tr-TR" sz="2500" b="1" kern="0" spc="-100" dirty="0" smtClean="0">
                <a:solidFill>
                  <a:srgbClr val="FF0000"/>
                </a:solidFill>
              </a:rPr>
              <a:t>-  </a:t>
            </a:r>
            <a:r>
              <a:rPr lang="tr-TR" sz="2500" b="1" kern="0" spc="-100" dirty="0" smtClean="0"/>
              <a:t>Tek Kişilik Yönetim Kurulu</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a:t>
            </a:r>
            <a:r>
              <a:rPr lang="tr-TR" sz="2500" b="1" kern="0" spc="-100" dirty="0" smtClean="0"/>
              <a:t>  Pay Sahibi Olmayanlar da Yönetim Kurulu Üyesi Olabilir</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a:t>
            </a:r>
            <a:r>
              <a:rPr lang="tr-TR" sz="2500" b="1" kern="0" spc="-100" dirty="0" smtClean="0"/>
              <a:t>  Tüzel Kişiler Yönetim Kurulu Üyesi Olabilir</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a:t>
            </a:r>
            <a:r>
              <a:rPr lang="tr-TR" sz="2500" b="1" kern="0" spc="-100" dirty="0" smtClean="0"/>
              <a:t>  Elektronik Ortamda Yönetim Kurulu Toplantıları Yapılabilecek </a:t>
            </a:r>
            <a:r>
              <a:rPr lang="tr-TR" sz="2500" b="1" kern="0" spc="-100" dirty="0" smtClean="0">
                <a:solidFill>
                  <a:srgbClr val="FF0000"/>
                </a:solidFill>
              </a:rPr>
              <a:t/>
            </a:r>
            <a:br>
              <a:rPr lang="tr-TR" sz="2500" b="1" kern="0" spc="-100" dirty="0" smtClean="0">
                <a:solidFill>
                  <a:srgbClr val="FF0000"/>
                </a:solidFill>
              </a:rPr>
            </a:br>
            <a:endParaRPr lang="tr-TR" sz="2500" b="1" kern="0" spc="-100" dirty="0" smtClean="0"/>
          </a:p>
        </p:txBody>
      </p:sp>
      <p:sp>
        <p:nvSpPr>
          <p:cNvPr id="3" name="2 Slayt Numarası Yer Tutucusu"/>
          <p:cNvSpPr>
            <a:spLocks noGrp="1"/>
          </p:cNvSpPr>
          <p:nvPr>
            <p:ph type="sldNum" sz="quarter" idx="12"/>
          </p:nvPr>
        </p:nvSpPr>
        <p:spPr/>
        <p:txBody>
          <a:bodyPr/>
          <a:lstStyle/>
          <a:p>
            <a:pPr>
              <a:defRPr/>
            </a:pPr>
            <a:fld id="{612A707B-B1AB-4C37-BB64-0BB8DEEBB8F3}"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41400" y="1101725"/>
            <a:ext cx="8355013" cy="5503863"/>
          </a:xfrm>
        </p:spPr>
        <p:txBody>
          <a:bodyPr rtlCol="0" anchor="t">
            <a:noAutofit/>
          </a:bodyPr>
          <a:lstStyle/>
          <a:p>
            <a:pPr algn="l" eaLnBrk="1" fontAlgn="auto" hangingPunct="1">
              <a:lnSpc>
                <a:spcPct val="90000"/>
              </a:lnSpc>
              <a:spcAft>
                <a:spcPts val="0"/>
              </a:spcAft>
              <a:buClr>
                <a:srgbClr val="FF0000"/>
              </a:buClr>
              <a:defRPr/>
            </a:pPr>
            <a:r>
              <a:rPr lang="tr-TR" sz="2500" b="1" kern="0" spc="-100" dirty="0" err="1" smtClean="0">
                <a:solidFill>
                  <a:srgbClr val="FF0000"/>
                </a:solidFill>
              </a:rPr>
              <a:t>Limited</a:t>
            </a:r>
            <a:r>
              <a:rPr lang="tr-TR" sz="2500" b="1" kern="0" spc="-100" dirty="0" smtClean="0">
                <a:solidFill>
                  <a:srgbClr val="FF0000"/>
                </a:solidFill>
              </a:rPr>
              <a:t> Şirketlere Getirilen Yenilikler</a:t>
            </a:r>
            <a:br>
              <a:rPr lang="tr-TR" sz="2500" b="1" kern="0" spc="-100" dirty="0" smtClean="0">
                <a:solidFill>
                  <a:srgbClr val="FF0000"/>
                </a:solidFill>
              </a:rPr>
            </a:br>
            <a:r>
              <a:rPr lang="tr-TR" sz="2500" b="1" kern="0" spc="-100" dirty="0" smtClean="0">
                <a:solidFill>
                  <a:srgbClr val="FF0000"/>
                </a:solidFill>
              </a:rPr>
              <a:t/>
            </a:r>
            <a:br>
              <a:rPr lang="tr-TR" sz="2500" b="1" kern="0" spc="-100" dirty="0" smtClean="0">
                <a:solidFill>
                  <a:srgbClr val="FF0000"/>
                </a:solidFill>
              </a:rPr>
            </a:br>
            <a:r>
              <a:rPr lang="tr-TR" sz="2500" b="1" kern="0" spc="-100" dirty="0" smtClean="0">
                <a:solidFill>
                  <a:srgbClr val="FF0000"/>
                </a:solidFill>
              </a:rPr>
              <a:t>-  </a:t>
            </a:r>
            <a:r>
              <a:rPr lang="tr-TR" sz="2500" b="1" kern="0" spc="-100" dirty="0" smtClean="0"/>
              <a:t>Tek Kişilik </a:t>
            </a:r>
            <a:r>
              <a:rPr lang="tr-TR" sz="2500" b="1" kern="0" spc="-100" dirty="0" err="1" smtClean="0"/>
              <a:t>Limited</a:t>
            </a:r>
            <a:r>
              <a:rPr lang="tr-TR" sz="2500" b="1" kern="0" spc="-100" dirty="0" smtClean="0"/>
              <a:t> Şirket Kurulabilecektir.</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a:t>
            </a:r>
            <a:r>
              <a:rPr lang="tr-TR" sz="2500" b="1" kern="0" spc="-100" dirty="0" smtClean="0"/>
              <a:t>  Asgari Sermaye Tutarı On Bin Türk Lirası Olmuştur.</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a:t>
            </a:r>
            <a:r>
              <a:rPr lang="tr-TR" sz="2500" b="1" kern="0" spc="-100" dirty="0" smtClean="0"/>
              <a:t>  Pay Devrinin Tescili Zorunlu Olmuştur.</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a:t>
            </a:r>
            <a:r>
              <a:rPr lang="tr-TR" sz="2500" b="1" kern="0" spc="-100" dirty="0" smtClean="0"/>
              <a:t>  İntifa Senedi Çıkarabilecektir.</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 </a:t>
            </a:r>
            <a:r>
              <a:rPr lang="tr-TR" sz="2500" b="1" kern="0" spc="-100" dirty="0" smtClean="0"/>
              <a:t> </a:t>
            </a:r>
            <a:r>
              <a:rPr lang="tr-TR" sz="2500" b="1" kern="0" spc="-100" dirty="0" err="1" smtClean="0"/>
              <a:t>Limited</a:t>
            </a:r>
            <a:r>
              <a:rPr lang="tr-TR" sz="2500" b="1" kern="0" spc="-100" dirty="0" smtClean="0"/>
              <a:t> Şirketler İçin Öz Sermayenin Yerini Tutan Ödünçler Düzenlenerek, Ek Ödeme Yükümlülüklerine Yer Verilmiştir.</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a:t>
            </a:r>
            <a:r>
              <a:rPr lang="tr-TR" sz="2500" b="1" kern="0" spc="-100" dirty="0" smtClean="0"/>
              <a:t>  Nakden Taahhüt Edilen Payların İtibari Değerinin </a:t>
            </a:r>
            <a:r>
              <a:rPr lang="tr-TR" sz="2500" b="1" kern="0" spc="-100" dirty="0" smtClean="0">
                <a:solidFill>
                  <a:srgbClr val="FF0000"/>
                </a:solidFill>
              </a:rPr>
              <a:t>En Az % 25’i Tescilden Önce, Kalanı Tescili İzleyen 24 Ay İçerisinde</a:t>
            </a:r>
            <a:r>
              <a:rPr lang="tr-TR" sz="2500" b="1" kern="0" spc="-100" dirty="0" smtClean="0"/>
              <a:t> Ödenecektir.</a:t>
            </a:r>
            <a:br>
              <a:rPr lang="tr-TR" sz="2500" b="1" kern="0" spc="-100" dirty="0" smtClean="0"/>
            </a:br>
            <a:endParaRPr lang="tr-TR" sz="2500" b="1" kern="0" spc="-100" dirty="0" smtClean="0"/>
          </a:p>
        </p:txBody>
      </p:sp>
      <p:sp>
        <p:nvSpPr>
          <p:cNvPr id="3" name="2 Slayt Numarası Yer Tutucusu"/>
          <p:cNvSpPr>
            <a:spLocks noGrp="1"/>
          </p:cNvSpPr>
          <p:nvPr>
            <p:ph type="sldNum" sz="quarter" idx="12"/>
          </p:nvPr>
        </p:nvSpPr>
        <p:spPr/>
        <p:txBody>
          <a:bodyPr/>
          <a:lstStyle/>
          <a:p>
            <a:pPr>
              <a:defRPr/>
            </a:pPr>
            <a:fld id="{FB98DF94-4062-4027-9756-96E4714B697E}"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72288" y="723900"/>
            <a:ext cx="8466138" cy="5802313"/>
          </a:xfrm>
        </p:spPr>
        <p:txBody>
          <a:bodyPr rtlCol="0" anchor="t">
            <a:noAutofit/>
          </a:bodyPr>
          <a:lstStyle/>
          <a:p>
            <a:pPr algn="l" eaLnBrk="1" fontAlgn="auto" hangingPunct="1">
              <a:lnSpc>
                <a:spcPct val="90000"/>
              </a:lnSpc>
              <a:spcAft>
                <a:spcPts val="0"/>
              </a:spcAft>
              <a:buClr>
                <a:srgbClr val="FF0000"/>
              </a:buClr>
              <a:defRPr/>
            </a:pPr>
            <a:r>
              <a:rPr lang="tr-TR" sz="2400" b="1" kern="0" spc="-100" dirty="0" err="1" smtClean="0">
                <a:solidFill>
                  <a:srgbClr val="FF0000"/>
                </a:solidFill>
              </a:rPr>
              <a:t>Limited</a:t>
            </a:r>
            <a:r>
              <a:rPr lang="tr-TR" sz="2400" b="1" kern="0" spc="-100" dirty="0" smtClean="0">
                <a:solidFill>
                  <a:srgbClr val="FF0000"/>
                </a:solidFill>
              </a:rPr>
              <a:t> Şirketlere Getirilen Yenilikler</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t>
            </a:r>
            <a:r>
              <a:rPr lang="tr-TR" sz="2400" b="1" kern="0" spc="-100" dirty="0" smtClean="0"/>
              <a:t>Anonim Şirketlerde Olduğu Gibi Pay Sahiplerinin</a:t>
            </a:r>
            <a:br>
              <a:rPr lang="tr-TR" sz="2400" b="1" kern="0" spc="-100" dirty="0" smtClean="0"/>
            </a:br>
            <a:r>
              <a:rPr lang="tr-TR" sz="2400" b="1" kern="0" spc="-100" dirty="0" smtClean="0"/>
              <a:t>Şirketten Borç Alabilmeleri Belirli Şartlara Bağlanmıştır.</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t/>
            </a:r>
            <a:br>
              <a:rPr lang="tr-TR" sz="2400" b="1" kern="0" spc="-100" dirty="0" smtClean="0"/>
            </a:br>
            <a:r>
              <a:rPr lang="tr-TR" sz="2400" b="1" kern="0" spc="-100" dirty="0" smtClean="0"/>
              <a:t>	</a:t>
            </a:r>
            <a:r>
              <a:rPr lang="tr-TR" sz="2400" b="1" kern="0" spc="-100" dirty="0" smtClean="0">
                <a:solidFill>
                  <a:srgbClr val="FF0000"/>
                </a:solidFill>
              </a:rPr>
              <a:t>1.</a:t>
            </a:r>
            <a:r>
              <a:rPr lang="tr-TR" sz="2400" b="1" kern="0" spc="-100" dirty="0" smtClean="0"/>
              <a:t> Sermaye Taahhüdünden Doğan Vadesi Gelmiş Borçların   Ödenmiş Olması, </a:t>
            </a:r>
            <a:br>
              <a:rPr lang="tr-TR" sz="2400" b="1" kern="0" spc="-100" dirty="0" smtClean="0"/>
            </a:br>
            <a:r>
              <a:rPr lang="tr-TR" sz="2400" b="1" kern="0" spc="-100" dirty="0" smtClean="0"/>
              <a:t/>
            </a:r>
            <a:br>
              <a:rPr lang="tr-TR" sz="2400" b="1" kern="0" spc="-100" dirty="0" smtClean="0"/>
            </a:br>
            <a:r>
              <a:rPr lang="tr-TR" sz="2400" b="1" kern="0" spc="-100" dirty="0" smtClean="0"/>
              <a:t>	</a:t>
            </a:r>
            <a:r>
              <a:rPr lang="tr-TR" sz="2400" b="1" kern="0" spc="-100" dirty="0" smtClean="0">
                <a:solidFill>
                  <a:srgbClr val="FF0000"/>
                </a:solidFill>
              </a:rPr>
              <a:t>2. </a:t>
            </a:r>
            <a:r>
              <a:rPr lang="tr-TR" sz="2400" b="1" kern="0" spc="-100" dirty="0" smtClean="0"/>
              <a:t>Serbest Yedek Akçelerle Birlikte Karın Geçmiş Yıl Zararlarını Karşılıyor Olması </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Halinde Pay Sahipleri Şirkete Borçlanabilirler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t>Pay Sahibi Olamayan Müdürler ile Müdürlerin Pay Sahibi Olmaya</a:t>
            </a:r>
            <a:r>
              <a:rPr lang="en-US" sz="2400" b="1" kern="0" spc="-100" dirty="0" smtClean="0"/>
              <a:t>n </a:t>
            </a:r>
            <a:r>
              <a:rPr lang="tr-TR" sz="2400" b="1" kern="0" spc="-100" dirty="0" smtClean="0"/>
              <a:t>Üçüncü Dereceye Kadar Kan ve Kayın Hısımları Şirkete Nakit Olarak Borçlanamaz.</a:t>
            </a:r>
            <a:r>
              <a:rPr lang="en-US" sz="2400" b="1" kern="0" spc="-100" dirty="0" smtClean="0"/>
              <a:t/>
            </a:r>
            <a:br>
              <a:rPr lang="en-US" sz="2400" b="1" kern="0" spc="-100" dirty="0" smtClean="0"/>
            </a:br>
            <a:endParaRPr lang="tr-TR" sz="2400" b="1" kern="0" spc="-100" dirty="0" smtClean="0">
              <a:solidFill>
                <a:srgbClr val="FF0000"/>
              </a:solidFill>
            </a:endParaRPr>
          </a:p>
        </p:txBody>
      </p:sp>
      <p:sp>
        <p:nvSpPr>
          <p:cNvPr id="4" name="3 Slayt Numarası Yer Tutucusu"/>
          <p:cNvSpPr>
            <a:spLocks noGrp="1"/>
          </p:cNvSpPr>
          <p:nvPr>
            <p:ph type="sldNum" sz="quarter" idx="12"/>
          </p:nvPr>
        </p:nvSpPr>
        <p:spPr/>
        <p:txBody>
          <a:bodyPr/>
          <a:lstStyle/>
          <a:p>
            <a:pPr>
              <a:defRPr/>
            </a:pPr>
            <a:fld id="{73F4384D-C5D4-497B-975C-78FDDD5DCB73}" type="slidenum">
              <a:rPr lang="en-US" smtClean="0"/>
              <a:pPr>
                <a:defRPr/>
              </a:pPr>
              <a:t>12</a:t>
            </a:fld>
            <a:endParaRPr lang="en-US"/>
          </a:p>
        </p:txBody>
      </p:sp>
      <p:sp>
        <p:nvSpPr>
          <p:cNvPr id="7" name="6 Aşağı Ok"/>
          <p:cNvSpPr/>
          <p:nvPr/>
        </p:nvSpPr>
        <p:spPr>
          <a:xfrm>
            <a:off x="3136900" y="4098925"/>
            <a:ext cx="2854325" cy="661988"/>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graphicFrame>
        <p:nvGraphicFramePr>
          <p:cNvPr id="3" name="2 Tablo"/>
          <p:cNvGraphicFramePr>
            <a:graphicFrameLocks noGrp="1"/>
          </p:cNvGraphicFramePr>
          <p:nvPr/>
        </p:nvGraphicFramePr>
        <p:xfrm>
          <a:off x="1087438" y="2030413"/>
          <a:ext cx="7610832" cy="3862775"/>
        </p:xfrm>
        <a:graphic>
          <a:graphicData uri="http://schemas.openxmlformats.org/drawingml/2006/table">
            <a:tbl>
              <a:tblPr firstRow="1" bandRow="1">
                <a:tableStyleId>{5C22544A-7EE6-4342-B048-85BDC9FD1C3A}</a:tableStyleId>
              </a:tblPr>
              <a:tblGrid>
                <a:gridCol w="3805416"/>
                <a:gridCol w="3805416"/>
              </a:tblGrid>
              <a:tr h="12414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rgbClr val="FF0000"/>
                          </a:solidFill>
                        </a:rPr>
                        <a:t>Sermaye şirketleri</a:t>
                      </a:r>
                    </a:p>
                    <a:p>
                      <a:endParaRPr lang="tr-TR" sz="1600" dirty="0"/>
                    </a:p>
                  </a:txBody>
                  <a:tcPr/>
                </a:tc>
                <a:tc>
                  <a:txBody>
                    <a:bodyPr/>
                    <a:lstStyle/>
                    <a:p>
                      <a:pPr fontAlgn="ctr"/>
                      <a:r>
                        <a:rPr lang="tr-TR" sz="1600" dirty="0" smtClean="0">
                          <a:solidFill>
                            <a:schemeClr val="tx1"/>
                          </a:solidFill>
                        </a:rPr>
                        <a:t>Sermaye şirketleriyle,</a:t>
                      </a:r>
                    </a:p>
                    <a:p>
                      <a:pPr fontAlgn="ctr"/>
                      <a:r>
                        <a:rPr lang="tr-TR" sz="1600" dirty="0" smtClean="0">
                          <a:solidFill>
                            <a:schemeClr val="tx1"/>
                          </a:solidFill>
                        </a:rPr>
                        <a:t>Kooperatiflerle,</a:t>
                      </a:r>
                    </a:p>
                    <a:p>
                      <a:pPr fontAlgn="ctr"/>
                      <a:r>
                        <a:rPr lang="tr-TR" sz="1600" dirty="0" smtClean="0">
                          <a:solidFill>
                            <a:schemeClr val="tx1"/>
                          </a:solidFill>
                        </a:rPr>
                        <a:t>Devralan şirket olmaları şartıyla, </a:t>
                      </a:r>
                      <a:r>
                        <a:rPr lang="tr-TR" sz="1600" dirty="0" err="1" smtClean="0">
                          <a:solidFill>
                            <a:schemeClr val="tx1"/>
                          </a:solidFill>
                        </a:rPr>
                        <a:t>kollektif</a:t>
                      </a:r>
                      <a:r>
                        <a:rPr lang="tr-TR" sz="1600" dirty="0" smtClean="0">
                          <a:solidFill>
                            <a:schemeClr val="tx1"/>
                          </a:solidFill>
                        </a:rPr>
                        <a:t> ve komandit şirketlerle</a:t>
                      </a:r>
                    </a:p>
                    <a:p>
                      <a:endParaRPr lang="tr-TR" sz="1600" dirty="0"/>
                    </a:p>
                  </a:txBody>
                  <a:tcPr/>
                </a:tc>
              </a:tr>
              <a:tr h="12414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rgbClr val="FF0000"/>
                          </a:solidFill>
                        </a:rPr>
                        <a:t>Şahıs şirketleri</a:t>
                      </a:r>
                    </a:p>
                    <a:p>
                      <a:endParaRPr lang="tr-TR" sz="1600" dirty="0"/>
                    </a:p>
                  </a:txBody>
                  <a:tcPr/>
                </a:tc>
                <a:tc>
                  <a:txBody>
                    <a:bodyPr/>
                    <a:lstStyle/>
                    <a:p>
                      <a:pPr fontAlgn="ctr"/>
                      <a:r>
                        <a:rPr lang="tr-TR" sz="1600" b="1" dirty="0" smtClean="0">
                          <a:solidFill>
                            <a:schemeClr val="tx1"/>
                          </a:solidFill>
                        </a:rPr>
                        <a:t>Şahıs şirketleriyle,</a:t>
                      </a:r>
                    </a:p>
                    <a:p>
                      <a:pPr fontAlgn="ctr"/>
                      <a:r>
                        <a:rPr lang="tr-TR" sz="1600" b="1" dirty="0" smtClean="0">
                          <a:solidFill>
                            <a:schemeClr val="tx1"/>
                          </a:solidFill>
                        </a:rPr>
                        <a:t>Devrolunan şirket olmaları şartıyla, sermaye şirketleriyle,</a:t>
                      </a:r>
                    </a:p>
                    <a:p>
                      <a:pPr fontAlgn="ctr"/>
                      <a:r>
                        <a:rPr lang="tr-TR" sz="1600" b="1" dirty="0" smtClean="0">
                          <a:solidFill>
                            <a:schemeClr val="tx1"/>
                          </a:solidFill>
                        </a:rPr>
                        <a:t>Devrolunan şirket olmaları şartıyla, kooperatiflerle,</a:t>
                      </a:r>
                      <a:endParaRPr lang="tr-TR" sz="1600" b="1" dirty="0">
                        <a:solidFill>
                          <a:schemeClr val="tx1"/>
                        </a:solidFill>
                      </a:endParaRPr>
                    </a:p>
                  </a:txBody>
                  <a:tcPr/>
                </a:tc>
              </a:tr>
              <a:tr h="12414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rgbClr val="FF0000"/>
                          </a:solidFill>
                        </a:rPr>
                        <a:t>Kooperatifler</a:t>
                      </a:r>
                    </a:p>
                    <a:p>
                      <a:endParaRPr lang="tr-TR" sz="1600" dirty="0"/>
                    </a:p>
                  </a:txBody>
                  <a:tcPr/>
                </a:tc>
                <a:tc>
                  <a:txBody>
                    <a:bodyPr/>
                    <a:lstStyle/>
                    <a:p>
                      <a:pPr fontAlgn="ctr"/>
                      <a:r>
                        <a:rPr lang="tr-TR" sz="1600" b="1" dirty="0" smtClean="0">
                          <a:solidFill>
                            <a:schemeClr val="tx1"/>
                          </a:solidFill>
                        </a:rPr>
                        <a:t>Kooperatiflerle,</a:t>
                      </a:r>
                    </a:p>
                    <a:p>
                      <a:pPr fontAlgn="ctr"/>
                      <a:r>
                        <a:rPr lang="tr-TR" sz="1600" b="1" dirty="0" smtClean="0">
                          <a:solidFill>
                            <a:schemeClr val="tx1"/>
                          </a:solidFill>
                        </a:rPr>
                        <a:t>Sermaye şirketleriyle,</a:t>
                      </a:r>
                    </a:p>
                    <a:p>
                      <a:pPr fontAlgn="ctr"/>
                      <a:r>
                        <a:rPr lang="tr-TR" sz="1600" b="1" dirty="0" smtClean="0">
                          <a:solidFill>
                            <a:schemeClr val="tx1"/>
                          </a:solidFill>
                        </a:rPr>
                        <a:t>Devralan şirket olmaları şartıyla, şahıs şirketleriyle, </a:t>
                      </a:r>
                    </a:p>
                  </a:txBody>
                  <a:tcPr/>
                </a:tc>
              </a:tr>
            </a:tbl>
          </a:graphicData>
        </a:graphic>
      </p:graphicFrame>
      <p:sp>
        <p:nvSpPr>
          <p:cNvPr id="4" name="3 Metin kutusu"/>
          <p:cNvSpPr txBox="1"/>
          <p:nvPr/>
        </p:nvSpPr>
        <p:spPr>
          <a:xfrm>
            <a:off x="1055688" y="866775"/>
            <a:ext cx="6180137" cy="5632450"/>
          </a:xfrm>
          <a:prstGeom prst="rect">
            <a:avLst/>
          </a:prstGeom>
          <a:noFill/>
        </p:spPr>
        <p:txBody>
          <a:bodyPr>
            <a:spAutoFit/>
          </a:bodyPr>
          <a:lstStyle/>
          <a:p>
            <a:pPr>
              <a:defRPr/>
            </a:pPr>
            <a:r>
              <a:rPr lang="tr-TR" sz="2400" b="1" kern="0" spc="-100" dirty="0">
                <a:solidFill>
                  <a:srgbClr val="FF0000"/>
                </a:solidFill>
                <a:latin typeface="+mj-lt"/>
                <a:ea typeface="+mj-ea"/>
                <a:cs typeface="+mj-cs"/>
              </a:rPr>
              <a:t>Şirket Birleşmelerinde Aynı Türden Olma Şartı Kaldırılmıştır.</a:t>
            </a: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r>
              <a:rPr lang="tr-TR" sz="2400" b="1" kern="0" spc="-100" dirty="0">
                <a:latin typeface="+mj-lt"/>
                <a:ea typeface="+mj-ea"/>
                <a:cs typeface="+mj-cs"/>
              </a:rPr>
              <a:t>birleşebilir.</a:t>
            </a:r>
          </a:p>
        </p:txBody>
      </p:sp>
      <p:sp>
        <p:nvSpPr>
          <p:cNvPr id="5" name="4 Slayt Numarası Yer Tutucusu"/>
          <p:cNvSpPr>
            <a:spLocks noGrp="1"/>
          </p:cNvSpPr>
          <p:nvPr>
            <p:ph type="sldNum" sz="quarter" idx="12"/>
          </p:nvPr>
        </p:nvSpPr>
        <p:spPr/>
        <p:txBody>
          <a:bodyPr/>
          <a:lstStyle/>
          <a:p>
            <a:pPr>
              <a:defRPr/>
            </a:pPr>
            <a:fld id="{1590AAEA-C17C-4E85-8C10-503416E6518A}"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1055688" y="866775"/>
            <a:ext cx="6180137" cy="5262563"/>
          </a:xfrm>
          <a:prstGeom prst="rect">
            <a:avLst/>
          </a:prstGeom>
          <a:noFill/>
        </p:spPr>
        <p:txBody>
          <a:bodyPr>
            <a:spAutoFit/>
          </a:bodyPr>
          <a:lstStyle/>
          <a:p>
            <a:pPr>
              <a:defRPr/>
            </a:pPr>
            <a:r>
              <a:rPr lang="tr-TR" sz="2400" b="1" kern="0" spc="-100" dirty="0">
                <a:solidFill>
                  <a:srgbClr val="FF0000"/>
                </a:solidFill>
                <a:latin typeface="+mj-lt"/>
                <a:ea typeface="+mj-ea"/>
                <a:cs typeface="+mj-cs"/>
              </a:rPr>
              <a:t>Şirketlere Tür Değiştirme Serbestisi Tanınmıştır.</a:t>
            </a: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endParaRPr lang="tr-TR" sz="2400" b="1" kern="0" spc="-100" dirty="0">
              <a:solidFill>
                <a:srgbClr val="FF0000"/>
              </a:solidFill>
              <a:latin typeface="+mj-lt"/>
              <a:ea typeface="+mj-ea"/>
              <a:cs typeface="+mj-cs"/>
            </a:endParaRPr>
          </a:p>
          <a:p>
            <a:pPr>
              <a:defRPr/>
            </a:pPr>
            <a:r>
              <a:rPr lang="tr-TR" sz="2400" b="1" kern="0" spc="-100" dirty="0">
                <a:latin typeface="+mj-lt"/>
                <a:ea typeface="+mj-ea"/>
                <a:cs typeface="+mj-cs"/>
              </a:rPr>
              <a:t>dönüşebilir.</a:t>
            </a:r>
          </a:p>
        </p:txBody>
      </p:sp>
      <p:graphicFrame>
        <p:nvGraphicFramePr>
          <p:cNvPr id="5" name="4 Tablo"/>
          <p:cNvGraphicFramePr>
            <a:graphicFrameLocks noGrp="1"/>
          </p:cNvGraphicFramePr>
          <p:nvPr/>
        </p:nvGraphicFramePr>
        <p:xfrm>
          <a:off x="1055688" y="2049463"/>
          <a:ext cx="7736954" cy="3082280"/>
        </p:xfrm>
        <a:graphic>
          <a:graphicData uri="http://schemas.openxmlformats.org/drawingml/2006/table">
            <a:tbl>
              <a:tblPr firstRow="1" bandRow="1">
                <a:tableStyleId>{5C22544A-7EE6-4342-B048-85BDC9FD1C3A}</a:tableStyleId>
              </a:tblPr>
              <a:tblGrid>
                <a:gridCol w="3868477"/>
                <a:gridCol w="3868477"/>
              </a:tblGrid>
              <a:tr h="6457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rgbClr val="FF0000"/>
                          </a:solidFill>
                        </a:rPr>
                        <a:t>Sermaye şirketi</a:t>
                      </a:r>
                    </a:p>
                    <a:p>
                      <a:endParaRPr lang="tr-TR" sz="1600" dirty="0">
                        <a:solidFill>
                          <a:srgbClr val="FF0000"/>
                        </a:solidFill>
                      </a:endParaRPr>
                    </a:p>
                  </a:txBody>
                  <a:tcPr/>
                </a:tc>
                <a:tc>
                  <a:txBody>
                    <a:bodyPr/>
                    <a:lstStyle/>
                    <a:p>
                      <a:r>
                        <a:rPr lang="tr-TR" sz="1600" b="1" dirty="0" smtClean="0">
                          <a:solidFill>
                            <a:schemeClr val="tx1"/>
                          </a:solidFill>
                        </a:rPr>
                        <a:t>Başka türde bir sermaye şirketine,</a:t>
                      </a:r>
                    </a:p>
                    <a:p>
                      <a:r>
                        <a:rPr lang="tr-TR" sz="1600" b="1" dirty="0" smtClean="0">
                          <a:solidFill>
                            <a:schemeClr val="tx1"/>
                          </a:solidFill>
                        </a:rPr>
                        <a:t>Kooperatife,</a:t>
                      </a:r>
                    </a:p>
                    <a:p>
                      <a:endParaRPr lang="tr-TR" sz="1600" b="1" dirty="0">
                        <a:solidFill>
                          <a:schemeClr val="tx1"/>
                        </a:solidFill>
                      </a:endParaRPr>
                    </a:p>
                  </a:txBody>
                  <a:tcPr/>
                </a:tc>
              </a:tr>
              <a:tr h="822944">
                <a:tc>
                  <a:txBody>
                    <a:bodyPr/>
                    <a:lstStyle/>
                    <a:p>
                      <a:r>
                        <a:rPr lang="tr-TR" sz="1600" b="1" dirty="0" err="1" smtClean="0">
                          <a:solidFill>
                            <a:srgbClr val="FF0000"/>
                          </a:solidFill>
                        </a:rPr>
                        <a:t>Kollektif</a:t>
                      </a:r>
                      <a:r>
                        <a:rPr lang="tr-TR" sz="1600" b="1" dirty="0" smtClean="0">
                          <a:solidFill>
                            <a:srgbClr val="FF0000"/>
                          </a:solidFill>
                        </a:rPr>
                        <a:t> şirket</a:t>
                      </a:r>
                    </a:p>
                    <a:p>
                      <a:endParaRPr lang="tr-TR" sz="1600" dirty="0">
                        <a:solidFill>
                          <a:srgbClr val="FF0000"/>
                        </a:solidFill>
                      </a:endParaRPr>
                    </a:p>
                  </a:txBody>
                  <a:tcPr/>
                </a:tc>
                <a:tc>
                  <a:txBody>
                    <a:bodyPr/>
                    <a:lstStyle/>
                    <a:p>
                      <a:r>
                        <a:rPr lang="tr-TR" sz="1600" b="1" dirty="0" smtClean="0">
                          <a:solidFill>
                            <a:schemeClr val="tx1"/>
                          </a:solidFill>
                        </a:rPr>
                        <a:t>S</a:t>
                      </a:r>
                      <a:r>
                        <a:rPr lang="en-US" sz="1600" b="1" dirty="0" err="1" smtClean="0">
                          <a:solidFill>
                            <a:schemeClr val="tx1"/>
                          </a:solidFill>
                        </a:rPr>
                        <a:t>ermaye</a:t>
                      </a:r>
                      <a:r>
                        <a:rPr lang="en-US" sz="1600" b="1" dirty="0" smtClean="0">
                          <a:solidFill>
                            <a:schemeClr val="tx1"/>
                          </a:solidFill>
                        </a:rPr>
                        <a:t> </a:t>
                      </a:r>
                      <a:r>
                        <a:rPr lang="en-US" sz="1600" b="1" dirty="0" err="1" smtClean="0">
                          <a:solidFill>
                            <a:schemeClr val="tx1"/>
                          </a:solidFill>
                        </a:rPr>
                        <a:t>şirketine</a:t>
                      </a:r>
                      <a:r>
                        <a:rPr lang="tr-TR" sz="1600" b="1" dirty="0" smtClean="0">
                          <a:solidFill>
                            <a:schemeClr val="tx1"/>
                          </a:solidFill>
                        </a:rPr>
                        <a:t>,</a:t>
                      </a:r>
                      <a:endParaRPr lang="en-US" sz="1600" b="1" dirty="0" smtClean="0">
                        <a:solidFill>
                          <a:schemeClr val="tx1"/>
                        </a:solidFill>
                      </a:endParaRPr>
                    </a:p>
                    <a:p>
                      <a:r>
                        <a:rPr lang="tr-TR" sz="1600" b="1" dirty="0" smtClean="0">
                          <a:solidFill>
                            <a:schemeClr val="tx1"/>
                          </a:solidFill>
                        </a:rPr>
                        <a:t>K</a:t>
                      </a:r>
                      <a:r>
                        <a:rPr lang="en-US" sz="1600" b="1" dirty="0" err="1" smtClean="0">
                          <a:solidFill>
                            <a:schemeClr val="tx1"/>
                          </a:solidFill>
                        </a:rPr>
                        <a:t>ooperatife</a:t>
                      </a:r>
                      <a:r>
                        <a:rPr lang="tr-TR" sz="1600" b="1" dirty="0" smtClean="0">
                          <a:solidFill>
                            <a:schemeClr val="tx1"/>
                          </a:solidFill>
                        </a:rPr>
                        <a:t>,</a:t>
                      </a:r>
                    </a:p>
                    <a:p>
                      <a:r>
                        <a:rPr lang="tr-TR" sz="1600" b="1" dirty="0" smtClean="0">
                          <a:solidFill>
                            <a:schemeClr val="tx1"/>
                          </a:solidFill>
                        </a:rPr>
                        <a:t>Komandit şirkete,</a:t>
                      </a:r>
                      <a:endParaRPr lang="tr-TR" sz="1600" b="1" dirty="0">
                        <a:solidFill>
                          <a:schemeClr val="tx1"/>
                        </a:solidFill>
                      </a:endParaRPr>
                    </a:p>
                  </a:txBody>
                  <a:tcPr/>
                </a:tc>
              </a:tr>
              <a:tr h="857240">
                <a:tc>
                  <a:txBody>
                    <a:bodyPr/>
                    <a:lstStyle/>
                    <a:p>
                      <a:r>
                        <a:rPr lang="tr-TR" sz="1600" b="1" dirty="0" smtClean="0">
                          <a:solidFill>
                            <a:srgbClr val="FF0000"/>
                          </a:solidFill>
                        </a:rPr>
                        <a:t>Komandit şirket</a:t>
                      </a:r>
                    </a:p>
                    <a:p>
                      <a:endParaRPr lang="tr-TR" sz="1600" dirty="0">
                        <a:solidFill>
                          <a:srgbClr val="FF0000"/>
                        </a:solidFill>
                      </a:endParaRPr>
                    </a:p>
                  </a:txBody>
                  <a:tcPr/>
                </a:tc>
                <a:tc>
                  <a:txBody>
                    <a:bodyPr/>
                    <a:lstStyle/>
                    <a:p>
                      <a:r>
                        <a:rPr lang="tr-TR" sz="1600" b="1" dirty="0" smtClean="0">
                          <a:solidFill>
                            <a:schemeClr val="tx1"/>
                          </a:solidFill>
                        </a:rPr>
                        <a:t>Sermaye şirketine,</a:t>
                      </a:r>
                    </a:p>
                    <a:p>
                      <a:r>
                        <a:rPr lang="tr-TR" sz="1600" b="1" dirty="0" smtClean="0">
                          <a:solidFill>
                            <a:schemeClr val="tx1"/>
                          </a:solidFill>
                        </a:rPr>
                        <a:t>Kooperatife,</a:t>
                      </a:r>
                    </a:p>
                    <a:p>
                      <a:r>
                        <a:rPr lang="tr-TR" sz="1600" b="1" dirty="0" err="1" smtClean="0">
                          <a:solidFill>
                            <a:schemeClr val="tx1"/>
                          </a:solidFill>
                        </a:rPr>
                        <a:t>Kollektif</a:t>
                      </a:r>
                      <a:r>
                        <a:rPr lang="tr-TR" sz="1600" b="1" dirty="0" smtClean="0">
                          <a:solidFill>
                            <a:schemeClr val="tx1"/>
                          </a:solidFill>
                        </a:rPr>
                        <a:t> şirkete,</a:t>
                      </a:r>
                    </a:p>
                  </a:txBody>
                  <a:tcPr/>
                </a:tc>
              </a:tr>
              <a:tr h="5048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rgbClr val="FF0000"/>
                          </a:solidFill>
                        </a:rPr>
                        <a:t>Kooperatif</a:t>
                      </a:r>
                    </a:p>
                    <a:p>
                      <a:endParaRPr lang="tr-TR" sz="1600" dirty="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1" dirty="0" smtClean="0">
                          <a:solidFill>
                            <a:schemeClr val="tx1"/>
                          </a:solidFill>
                        </a:rPr>
                        <a:t>Sermaye şirketine,</a:t>
                      </a:r>
                    </a:p>
                    <a:p>
                      <a:endParaRPr lang="tr-TR" sz="1600" b="1" dirty="0">
                        <a:solidFill>
                          <a:schemeClr val="tx1"/>
                        </a:solidFill>
                      </a:endParaRPr>
                    </a:p>
                  </a:txBody>
                  <a:tcPr/>
                </a:tc>
              </a:tr>
            </a:tbl>
          </a:graphicData>
        </a:graphic>
      </p:graphicFrame>
      <p:sp>
        <p:nvSpPr>
          <p:cNvPr id="6" name="5 Slayt Numarası Yer Tutucusu"/>
          <p:cNvSpPr>
            <a:spLocks noGrp="1"/>
          </p:cNvSpPr>
          <p:nvPr>
            <p:ph type="sldNum" sz="quarter" idx="12"/>
          </p:nvPr>
        </p:nvSpPr>
        <p:spPr/>
        <p:txBody>
          <a:bodyPr/>
          <a:lstStyle/>
          <a:p>
            <a:pPr>
              <a:defRPr/>
            </a:pPr>
            <a:fld id="{DCD2C0D3-FE98-4398-830D-84E410675810}"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819150" y="1087438"/>
            <a:ext cx="8324850" cy="5324663"/>
          </a:xfrm>
          <a:prstGeom prst="rect">
            <a:avLst/>
          </a:prstGeom>
          <a:noFill/>
        </p:spPr>
        <p:txBody>
          <a:bodyPr>
            <a:spAutoFit/>
          </a:bodyPr>
          <a:lstStyle/>
          <a:p>
            <a:pPr>
              <a:lnSpc>
                <a:spcPct val="110000"/>
              </a:lnSpc>
              <a:defRPr/>
            </a:pPr>
            <a:r>
              <a:rPr lang="tr-TR" sz="2200" b="1" kern="0" spc="-100" dirty="0">
                <a:solidFill>
                  <a:srgbClr val="FF0000"/>
                </a:solidFill>
                <a:latin typeface="+mj-lt"/>
                <a:ea typeface="+mj-ea"/>
                <a:cs typeface="+mj-cs"/>
              </a:rPr>
              <a:t>Münfesih Şirketlere İlişkin Düzenleme</a:t>
            </a:r>
          </a:p>
          <a:p>
            <a:pPr>
              <a:lnSpc>
                <a:spcPct val="110000"/>
              </a:lnSpc>
              <a:defRPr/>
            </a:pPr>
            <a:endParaRPr lang="tr-TR" b="1" kern="0" spc="-100" dirty="0">
              <a:solidFill>
                <a:srgbClr val="FF0000"/>
              </a:solidFill>
              <a:latin typeface="+mj-lt"/>
              <a:ea typeface="+mj-ea"/>
              <a:cs typeface="+mj-cs"/>
            </a:endParaRPr>
          </a:p>
          <a:p>
            <a:pPr>
              <a:lnSpc>
                <a:spcPct val="110000"/>
              </a:lnSpc>
              <a:defRPr/>
            </a:pPr>
            <a:endParaRPr lang="tr-TR" b="1" kern="0" spc="-100" dirty="0">
              <a:solidFill>
                <a:srgbClr val="FF0000"/>
              </a:solidFill>
              <a:latin typeface="+mj-lt"/>
              <a:ea typeface="+mj-ea"/>
              <a:cs typeface="+mj-cs"/>
            </a:endParaRPr>
          </a:p>
          <a:p>
            <a:pPr marL="285750" indent="-285750" algn="just" fontAlgn="auto">
              <a:lnSpc>
                <a:spcPct val="110000"/>
              </a:lnSpc>
              <a:spcBef>
                <a:spcPts val="0"/>
              </a:spcBef>
              <a:spcAft>
                <a:spcPts val="0"/>
              </a:spcAft>
              <a:defRPr/>
            </a:pPr>
            <a:endParaRPr lang="tr-TR" b="1" dirty="0">
              <a:latin typeface="Calibri" pitchFamily="34" charset="0"/>
            </a:endParaRPr>
          </a:p>
          <a:p>
            <a:pPr marL="285750" indent="-285750" algn="just" fontAlgn="auto">
              <a:lnSpc>
                <a:spcPct val="110000"/>
              </a:lnSpc>
              <a:spcBef>
                <a:spcPts val="0"/>
              </a:spcBef>
              <a:spcAft>
                <a:spcPts val="0"/>
              </a:spcAft>
              <a:buFont typeface="Wingdings" pitchFamily="2" charset="2"/>
              <a:buChar char="q"/>
              <a:defRPr/>
            </a:pPr>
            <a:r>
              <a:rPr lang="tr-TR" b="1" dirty="0">
                <a:latin typeface="Calibri" pitchFamily="34" charset="0"/>
              </a:rPr>
              <a:t>Ülkemizde 31 Aralık 2011 Tarihi İtibariyle Ticaret Sicili Kayıtlarına Göre 208.216 Gayri Faal Şirket Ve 39.342 Gayri Faal Kooperatif Bulunmaktadır.</a:t>
            </a:r>
          </a:p>
          <a:p>
            <a:pPr marL="285750" indent="-285750" algn="just" fontAlgn="auto">
              <a:lnSpc>
                <a:spcPct val="110000"/>
              </a:lnSpc>
              <a:spcBef>
                <a:spcPts val="0"/>
              </a:spcBef>
              <a:spcAft>
                <a:spcPts val="0"/>
              </a:spcAft>
              <a:buFont typeface="Wingdings" pitchFamily="2" charset="2"/>
              <a:buChar char="q"/>
              <a:defRPr/>
            </a:pPr>
            <a:endParaRPr lang="tr-TR" b="1" dirty="0">
              <a:latin typeface="Calibri" pitchFamily="34" charset="0"/>
            </a:endParaRPr>
          </a:p>
          <a:p>
            <a:pPr marL="285750" indent="-285750" algn="just" fontAlgn="auto">
              <a:lnSpc>
                <a:spcPct val="110000"/>
              </a:lnSpc>
              <a:spcBef>
                <a:spcPts val="0"/>
              </a:spcBef>
              <a:spcAft>
                <a:spcPts val="0"/>
              </a:spcAft>
              <a:buFont typeface="Wingdings" pitchFamily="2" charset="2"/>
              <a:buChar char="q"/>
              <a:defRPr/>
            </a:pPr>
            <a:r>
              <a:rPr lang="tr-TR" b="1" dirty="0">
                <a:latin typeface="Calibri" pitchFamily="34" charset="0"/>
              </a:rPr>
              <a:t>Kanunun Yürürlüğe Girdiği Tarihten İtibaren 2 Yıl İçerisinde;</a:t>
            </a:r>
          </a:p>
          <a:p>
            <a:pPr marL="285750" indent="-285750" algn="just" fontAlgn="auto">
              <a:lnSpc>
                <a:spcPct val="110000"/>
              </a:lnSpc>
              <a:spcBef>
                <a:spcPts val="0"/>
              </a:spcBef>
              <a:spcAft>
                <a:spcPts val="0"/>
              </a:spcAft>
              <a:buFont typeface="Arial" pitchFamily="34" charset="0"/>
              <a:buChar char="•"/>
              <a:defRPr/>
            </a:pPr>
            <a:r>
              <a:rPr lang="tr-TR" b="1" dirty="0">
                <a:latin typeface="Calibri" pitchFamily="34" charset="0"/>
              </a:rPr>
              <a:t>6762 S. TTK Hükümlerine Göre Münfesih Olan Anonim ve </a:t>
            </a:r>
            <a:r>
              <a:rPr lang="tr-TR" b="1" dirty="0" err="1">
                <a:latin typeface="Calibri" pitchFamily="34" charset="0"/>
              </a:rPr>
              <a:t>Limited</a:t>
            </a:r>
            <a:r>
              <a:rPr lang="tr-TR" b="1" dirty="0">
                <a:latin typeface="Calibri" pitchFamily="34" charset="0"/>
              </a:rPr>
              <a:t> Şirketlerin,</a:t>
            </a:r>
          </a:p>
          <a:p>
            <a:pPr marL="285750" indent="-285750" algn="just" fontAlgn="auto">
              <a:lnSpc>
                <a:spcPct val="110000"/>
              </a:lnSpc>
              <a:spcBef>
                <a:spcPts val="0"/>
              </a:spcBef>
              <a:spcAft>
                <a:spcPts val="0"/>
              </a:spcAft>
              <a:buFont typeface="Arial" pitchFamily="34" charset="0"/>
              <a:buChar char="•"/>
              <a:defRPr/>
            </a:pPr>
            <a:r>
              <a:rPr lang="tr-TR" b="1" dirty="0">
                <a:latin typeface="Calibri" pitchFamily="34" charset="0"/>
              </a:rPr>
              <a:t>6102 S. </a:t>
            </a:r>
            <a:r>
              <a:rPr lang="tr-TR" b="1" dirty="0" err="1">
                <a:latin typeface="Calibri" pitchFamily="34" charset="0"/>
              </a:rPr>
              <a:t>TTK’nın</a:t>
            </a:r>
            <a:r>
              <a:rPr lang="tr-TR" b="1" dirty="0">
                <a:latin typeface="Calibri" pitchFamily="34" charset="0"/>
              </a:rPr>
              <a:t> Yürürlüğünden İtibaren 2 Yıl İçinde Münfesih Olacak Anonim ve </a:t>
            </a:r>
            <a:r>
              <a:rPr lang="tr-TR" b="1" dirty="0" err="1">
                <a:latin typeface="Calibri" pitchFamily="34" charset="0"/>
              </a:rPr>
              <a:t>Limited</a:t>
            </a:r>
            <a:r>
              <a:rPr lang="tr-TR" b="1" dirty="0">
                <a:latin typeface="Calibri" pitchFamily="34" charset="0"/>
              </a:rPr>
              <a:t> Şirketlerin</a:t>
            </a:r>
          </a:p>
          <a:p>
            <a:pPr marL="285750" indent="-285750" algn="just" fontAlgn="auto">
              <a:lnSpc>
                <a:spcPct val="110000"/>
              </a:lnSpc>
              <a:spcBef>
                <a:spcPts val="0"/>
              </a:spcBef>
              <a:spcAft>
                <a:spcPts val="0"/>
              </a:spcAft>
              <a:buFont typeface="Arial" pitchFamily="34" charset="0"/>
              <a:buChar char="•"/>
              <a:defRPr/>
            </a:pPr>
            <a:r>
              <a:rPr lang="tr-TR" b="1" dirty="0">
                <a:latin typeface="Calibri" pitchFamily="34" charset="0"/>
              </a:rPr>
              <a:t>Herhangi Bir Nedenle Dağılmış Olan Kooperatiflerin,</a:t>
            </a:r>
          </a:p>
          <a:p>
            <a:pPr marL="285750" indent="-285750" algn="just" fontAlgn="auto">
              <a:lnSpc>
                <a:spcPct val="110000"/>
              </a:lnSpc>
              <a:spcBef>
                <a:spcPts val="0"/>
              </a:spcBef>
              <a:spcAft>
                <a:spcPts val="0"/>
              </a:spcAft>
              <a:buFont typeface="Arial" pitchFamily="34" charset="0"/>
              <a:buChar char="•"/>
              <a:defRPr/>
            </a:pPr>
            <a:r>
              <a:rPr lang="tr-TR" b="1" dirty="0">
                <a:latin typeface="Calibri" pitchFamily="34" charset="0"/>
              </a:rPr>
              <a:t>Tasfiye İşlemlerine Daha Önce Başlanmış Ancak Genel Kurulun Toplanamaması Nedeniyle Ara Bilançolarını veya Son ve Kati Bilançosu Genel Kurula Tevdi Edilemediği İçin Terkin İşlemi Yapılamayan Şirket Veya Kooperatiflerin, </a:t>
            </a:r>
          </a:p>
          <a:p>
            <a:pPr algn="just">
              <a:lnSpc>
                <a:spcPct val="110000"/>
              </a:lnSpc>
              <a:defRPr/>
            </a:pPr>
            <a:r>
              <a:rPr lang="tr-TR" b="1" dirty="0">
                <a:latin typeface="Calibri" pitchFamily="34" charset="0"/>
              </a:rPr>
              <a:t>Kısa Yoldan Ve Kolaylaştırılmış Şekilde Tasfiye Yapılarak Ticaret Sicilinden Kayıtlarının Silinebilmesine İmkan Sağlanmaktadır.</a:t>
            </a:r>
            <a:endParaRPr lang="tr-TR" b="1" kern="0" spc="-100" dirty="0">
              <a:solidFill>
                <a:srgbClr val="FF0000"/>
              </a:solidFill>
              <a:latin typeface="+mj-lt"/>
              <a:ea typeface="+mj-ea"/>
              <a:cs typeface="+mj-cs"/>
            </a:endParaRPr>
          </a:p>
        </p:txBody>
      </p:sp>
      <p:sp>
        <p:nvSpPr>
          <p:cNvPr id="6" name="5 Slayt Numarası Yer Tutucusu"/>
          <p:cNvSpPr>
            <a:spLocks noGrp="1"/>
          </p:cNvSpPr>
          <p:nvPr>
            <p:ph type="sldNum" sz="quarter" idx="12"/>
          </p:nvPr>
        </p:nvSpPr>
        <p:spPr/>
        <p:txBody>
          <a:bodyPr/>
          <a:lstStyle/>
          <a:p>
            <a:pPr>
              <a:defRPr/>
            </a:pPr>
            <a:fld id="{4DB7A39C-7EBC-4C6F-8A01-B6324F1F805C}"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819150" y="1591670"/>
            <a:ext cx="8324850" cy="4708981"/>
          </a:xfrm>
          <a:prstGeom prst="rect">
            <a:avLst/>
          </a:prstGeom>
          <a:noFill/>
        </p:spPr>
        <p:txBody>
          <a:bodyPr>
            <a:spAutoFit/>
          </a:bodyPr>
          <a:lstStyle/>
          <a:p>
            <a:pPr algn="just" fontAlgn="auto">
              <a:spcBef>
                <a:spcPts val="0"/>
              </a:spcBef>
              <a:spcAft>
                <a:spcPts val="0"/>
              </a:spcAft>
              <a:buFont typeface="Wingdings" pitchFamily="2" charset="2"/>
              <a:buChar char="q"/>
              <a:defRPr/>
            </a:pPr>
            <a:r>
              <a:rPr lang="tr-TR" sz="2000" b="1" dirty="0">
                <a:solidFill>
                  <a:srgbClr val="000000"/>
                </a:solidFill>
                <a:latin typeface="Calibri" pitchFamily="34" charset="0"/>
              </a:rPr>
              <a:t> </a:t>
            </a:r>
            <a:r>
              <a:rPr lang="tr-TR" sz="2000" b="1" dirty="0" smtClean="0">
                <a:solidFill>
                  <a:srgbClr val="000000"/>
                </a:solidFill>
                <a:latin typeface="Calibri" pitchFamily="34" charset="0"/>
              </a:rPr>
              <a:t>Kapsam </a:t>
            </a:r>
            <a:r>
              <a:rPr lang="tr-TR" sz="2000" b="1" dirty="0" smtClean="0">
                <a:solidFill>
                  <a:srgbClr val="000000"/>
                </a:solidFill>
                <a:latin typeface="Calibri" pitchFamily="34" charset="0"/>
              </a:rPr>
              <a:t>Dâhilindeki  </a:t>
            </a:r>
            <a:r>
              <a:rPr lang="tr-TR" sz="2000" b="1" dirty="0" smtClean="0">
                <a:solidFill>
                  <a:srgbClr val="000000"/>
                </a:solidFill>
                <a:latin typeface="Calibri" pitchFamily="34" charset="0"/>
              </a:rPr>
              <a:t>Ş</a:t>
            </a:r>
            <a:r>
              <a:rPr lang="tr-TR" sz="2000" b="1" dirty="0" smtClean="0">
                <a:solidFill>
                  <a:srgbClr val="000000"/>
                </a:solidFill>
                <a:latin typeface="Calibri" pitchFamily="34" charset="0"/>
              </a:rPr>
              <a:t>irket </a:t>
            </a:r>
            <a:r>
              <a:rPr lang="tr-TR" sz="2000" b="1" dirty="0" smtClean="0">
                <a:solidFill>
                  <a:srgbClr val="000000"/>
                </a:solidFill>
                <a:latin typeface="Calibri" pitchFamily="34" charset="0"/>
              </a:rPr>
              <a:t>ve </a:t>
            </a:r>
            <a:r>
              <a:rPr lang="tr-TR" sz="2000" b="1" dirty="0" smtClean="0">
                <a:solidFill>
                  <a:srgbClr val="000000"/>
                </a:solidFill>
                <a:latin typeface="Calibri" pitchFamily="34" charset="0"/>
              </a:rPr>
              <a:t>Kooperatiflerin </a:t>
            </a:r>
            <a:r>
              <a:rPr lang="tr-TR" sz="2000" b="1" dirty="0" smtClean="0">
                <a:solidFill>
                  <a:srgbClr val="000000"/>
                </a:solidFill>
                <a:latin typeface="Calibri" pitchFamily="34" charset="0"/>
              </a:rPr>
              <a:t>T</a:t>
            </a:r>
            <a:r>
              <a:rPr lang="tr-TR" sz="2000" b="1" dirty="0" smtClean="0">
                <a:solidFill>
                  <a:srgbClr val="000000"/>
                </a:solidFill>
                <a:latin typeface="Calibri" pitchFamily="34" charset="0"/>
              </a:rPr>
              <a:t>icaret </a:t>
            </a:r>
            <a:endParaRPr lang="tr-TR" sz="2000" b="1" dirty="0" smtClean="0">
              <a:solidFill>
                <a:srgbClr val="000000"/>
              </a:solidFill>
              <a:latin typeface="Calibri" pitchFamily="34" charset="0"/>
            </a:endParaRPr>
          </a:p>
          <a:p>
            <a:pPr algn="just" fontAlgn="auto">
              <a:spcBef>
                <a:spcPts val="0"/>
              </a:spcBef>
              <a:spcAft>
                <a:spcPts val="0"/>
              </a:spcAft>
              <a:defRPr/>
            </a:pPr>
            <a:r>
              <a:rPr lang="tr-TR" sz="2000" b="1" dirty="0" smtClean="0">
                <a:solidFill>
                  <a:srgbClr val="000000"/>
                </a:solidFill>
                <a:latin typeface="Calibri" pitchFamily="34" charset="0"/>
              </a:rPr>
              <a:t>S</a:t>
            </a:r>
            <a:r>
              <a:rPr lang="tr-TR" sz="2000" b="1" dirty="0" smtClean="0">
                <a:solidFill>
                  <a:srgbClr val="000000"/>
                </a:solidFill>
                <a:latin typeface="Calibri" pitchFamily="34" charset="0"/>
              </a:rPr>
              <a:t>icilindeki </a:t>
            </a:r>
            <a:r>
              <a:rPr lang="tr-TR" sz="2000" b="1" dirty="0" smtClean="0">
                <a:solidFill>
                  <a:srgbClr val="000000"/>
                </a:solidFill>
                <a:latin typeface="Calibri" pitchFamily="34" charset="0"/>
              </a:rPr>
              <a:t>K</a:t>
            </a:r>
            <a:r>
              <a:rPr lang="tr-TR" sz="2000" b="1" dirty="0" smtClean="0">
                <a:solidFill>
                  <a:srgbClr val="000000"/>
                </a:solidFill>
                <a:latin typeface="Calibri" pitchFamily="34" charset="0"/>
              </a:rPr>
              <a:t>ayıtlı  </a:t>
            </a:r>
            <a:r>
              <a:rPr lang="tr-TR" sz="2000" b="1" dirty="0" smtClean="0">
                <a:solidFill>
                  <a:srgbClr val="000000"/>
                </a:solidFill>
                <a:latin typeface="Calibri" pitchFamily="34" charset="0"/>
              </a:rPr>
              <a:t>S</a:t>
            </a:r>
            <a:r>
              <a:rPr lang="tr-TR" sz="2000" b="1" dirty="0" smtClean="0">
                <a:solidFill>
                  <a:srgbClr val="000000"/>
                </a:solidFill>
                <a:latin typeface="Calibri" pitchFamily="34" charset="0"/>
              </a:rPr>
              <a:t>on </a:t>
            </a:r>
            <a:r>
              <a:rPr lang="tr-TR" sz="2000" b="1" dirty="0" smtClean="0">
                <a:solidFill>
                  <a:srgbClr val="000000"/>
                </a:solidFill>
                <a:latin typeface="Calibri" pitchFamily="34" charset="0"/>
              </a:rPr>
              <a:t>A</a:t>
            </a:r>
            <a:r>
              <a:rPr lang="tr-TR" sz="2000" b="1" dirty="0" smtClean="0">
                <a:solidFill>
                  <a:srgbClr val="000000"/>
                </a:solidFill>
                <a:latin typeface="Calibri" pitchFamily="34" charset="0"/>
              </a:rPr>
              <a:t>dreslerine </a:t>
            </a:r>
            <a:r>
              <a:rPr lang="tr-TR" sz="2000" b="1" dirty="0" smtClean="0">
                <a:solidFill>
                  <a:srgbClr val="000000"/>
                </a:solidFill>
                <a:latin typeface="Calibri" pitchFamily="34" charset="0"/>
              </a:rPr>
              <a:t>ve </a:t>
            </a:r>
            <a:r>
              <a:rPr lang="tr-TR" sz="2000" b="1" dirty="0" smtClean="0">
                <a:solidFill>
                  <a:srgbClr val="000000"/>
                </a:solidFill>
                <a:latin typeface="Calibri" pitchFamily="34" charset="0"/>
              </a:rPr>
              <a:t>Sicil </a:t>
            </a:r>
            <a:r>
              <a:rPr lang="tr-TR" sz="2000" b="1" dirty="0" smtClean="0">
                <a:solidFill>
                  <a:srgbClr val="000000"/>
                </a:solidFill>
                <a:latin typeface="Calibri" pitchFamily="34" charset="0"/>
              </a:rPr>
              <a:t>K</a:t>
            </a:r>
            <a:r>
              <a:rPr lang="tr-TR" sz="2000" b="1" dirty="0" smtClean="0">
                <a:solidFill>
                  <a:srgbClr val="000000"/>
                </a:solidFill>
                <a:latin typeface="Calibri" pitchFamily="34" charset="0"/>
              </a:rPr>
              <a:t>ayıtlarına </a:t>
            </a:r>
            <a:r>
              <a:rPr lang="tr-TR" sz="2000" b="1" dirty="0" smtClean="0">
                <a:solidFill>
                  <a:srgbClr val="000000"/>
                </a:solidFill>
                <a:latin typeface="Calibri" pitchFamily="34" charset="0"/>
              </a:rPr>
              <a:t>G</a:t>
            </a:r>
            <a:r>
              <a:rPr lang="tr-TR" sz="2000" b="1" dirty="0" smtClean="0">
                <a:solidFill>
                  <a:srgbClr val="000000"/>
                </a:solidFill>
                <a:latin typeface="Calibri" pitchFamily="34" charset="0"/>
              </a:rPr>
              <a:t>öre </a:t>
            </a:r>
            <a:r>
              <a:rPr lang="tr-TR" sz="2000" b="1" dirty="0" smtClean="0">
                <a:solidFill>
                  <a:srgbClr val="000000"/>
                </a:solidFill>
                <a:latin typeface="Calibri" pitchFamily="34" charset="0"/>
              </a:rPr>
              <a:t>Ş</a:t>
            </a:r>
            <a:r>
              <a:rPr lang="tr-TR" sz="2000" b="1" dirty="0" smtClean="0">
                <a:solidFill>
                  <a:srgbClr val="000000"/>
                </a:solidFill>
                <a:latin typeface="Calibri" pitchFamily="34" charset="0"/>
              </a:rPr>
              <a:t>irket </a:t>
            </a:r>
            <a:endParaRPr lang="tr-TR" sz="2000" b="1" dirty="0" smtClean="0">
              <a:solidFill>
                <a:srgbClr val="000000"/>
              </a:solidFill>
              <a:latin typeface="Calibri" pitchFamily="34" charset="0"/>
            </a:endParaRPr>
          </a:p>
          <a:p>
            <a:pPr algn="just" fontAlgn="auto">
              <a:spcBef>
                <a:spcPts val="0"/>
              </a:spcBef>
              <a:spcAft>
                <a:spcPts val="0"/>
              </a:spcAft>
              <a:defRPr/>
            </a:pPr>
            <a:r>
              <a:rPr lang="tr-TR" sz="2000" b="1" dirty="0" smtClean="0">
                <a:solidFill>
                  <a:srgbClr val="000000"/>
                </a:solidFill>
                <a:latin typeface="Calibri" pitchFamily="34" charset="0"/>
              </a:rPr>
              <a:t>veya </a:t>
            </a:r>
            <a:r>
              <a:rPr lang="tr-TR" sz="2000" b="1" dirty="0" smtClean="0">
                <a:solidFill>
                  <a:srgbClr val="000000"/>
                </a:solidFill>
                <a:latin typeface="Calibri" pitchFamily="34" charset="0"/>
              </a:rPr>
              <a:t>Kooperatifi </a:t>
            </a:r>
            <a:r>
              <a:rPr lang="tr-TR" sz="2000" b="1" dirty="0" smtClean="0">
                <a:solidFill>
                  <a:srgbClr val="000000"/>
                </a:solidFill>
                <a:latin typeface="Calibri" pitchFamily="34" charset="0"/>
              </a:rPr>
              <a:t>T</a:t>
            </a:r>
            <a:r>
              <a:rPr lang="tr-TR" sz="2000" b="1" dirty="0" smtClean="0">
                <a:solidFill>
                  <a:srgbClr val="000000"/>
                </a:solidFill>
                <a:latin typeface="Calibri" pitchFamily="34" charset="0"/>
              </a:rPr>
              <a:t>emsil </a:t>
            </a:r>
            <a:r>
              <a:rPr lang="tr-TR" sz="2000" b="1" dirty="0" smtClean="0">
                <a:solidFill>
                  <a:srgbClr val="000000"/>
                </a:solidFill>
                <a:latin typeface="Calibri" pitchFamily="34" charset="0"/>
              </a:rPr>
              <a:t>ve </a:t>
            </a:r>
            <a:r>
              <a:rPr lang="tr-TR" sz="2000" b="1" dirty="0" smtClean="0">
                <a:solidFill>
                  <a:srgbClr val="000000"/>
                </a:solidFill>
                <a:latin typeface="Calibri" pitchFamily="34" charset="0"/>
              </a:rPr>
              <a:t>İlzama </a:t>
            </a:r>
            <a:r>
              <a:rPr lang="tr-TR" sz="2000" b="1" dirty="0" smtClean="0">
                <a:solidFill>
                  <a:srgbClr val="000000"/>
                </a:solidFill>
                <a:latin typeface="Calibri" pitchFamily="34" charset="0"/>
              </a:rPr>
              <a:t>Y</a:t>
            </a:r>
            <a:r>
              <a:rPr lang="tr-TR" sz="2000" b="1" dirty="0" smtClean="0">
                <a:solidFill>
                  <a:srgbClr val="000000"/>
                </a:solidFill>
                <a:latin typeface="Calibri" pitchFamily="34" charset="0"/>
              </a:rPr>
              <a:t>etkilendirilmiş </a:t>
            </a:r>
            <a:r>
              <a:rPr lang="tr-TR" sz="2000" b="1" dirty="0" smtClean="0">
                <a:solidFill>
                  <a:srgbClr val="000000"/>
                </a:solidFill>
                <a:latin typeface="Calibri" pitchFamily="34" charset="0"/>
              </a:rPr>
              <a:t>K</a:t>
            </a:r>
            <a:r>
              <a:rPr lang="tr-TR" sz="2000" b="1" dirty="0" smtClean="0">
                <a:solidFill>
                  <a:srgbClr val="000000"/>
                </a:solidFill>
                <a:latin typeface="Calibri" pitchFamily="34" charset="0"/>
              </a:rPr>
              <a:t>işilere </a:t>
            </a:r>
            <a:r>
              <a:rPr lang="tr-TR" sz="2000" b="1" dirty="0" smtClean="0">
                <a:solidFill>
                  <a:srgbClr val="000000"/>
                </a:solidFill>
                <a:latin typeface="Calibri" pitchFamily="34" charset="0"/>
              </a:rPr>
              <a:t>B</a:t>
            </a:r>
            <a:r>
              <a:rPr lang="tr-TR" sz="2000" b="1" dirty="0" smtClean="0">
                <a:solidFill>
                  <a:srgbClr val="000000"/>
                </a:solidFill>
                <a:latin typeface="Calibri" pitchFamily="34" charset="0"/>
              </a:rPr>
              <a:t>ir </a:t>
            </a:r>
            <a:r>
              <a:rPr lang="tr-TR" sz="2000" b="1" dirty="0" smtClean="0">
                <a:solidFill>
                  <a:srgbClr val="000000"/>
                </a:solidFill>
                <a:latin typeface="Calibri" pitchFamily="34" charset="0"/>
              </a:rPr>
              <a:t>İ</a:t>
            </a:r>
            <a:r>
              <a:rPr lang="tr-TR" sz="2000" b="1" dirty="0" smtClean="0">
                <a:solidFill>
                  <a:srgbClr val="000000"/>
                </a:solidFill>
                <a:latin typeface="Calibri" pitchFamily="34" charset="0"/>
              </a:rPr>
              <a:t>htar </a:t>
            </a:r>
            <a:r>
              <a:rPr lang="tr-TR" sz="2000" b="1" dirty="0" smtClean="0">
                <a:solidFill>
                  <a:srgbClr val="000000"/>
                </a:solidFill>
                <a:latin typeface="Calibri" pitchFamily="34" charset="0"/>
              </a:rPr>
              <a:t>Y</a:t>
            </a:r>
            <a:r>
              <a:rPr lang="tr-TR" sz="2000" b="1" dirty="0" smtClean="0">
                <a:solidFill>
                  <a:srgbClr val="000000"/>
                </a:solidFill>
                <a:latin typeface="Calibri" pitchFamily="34" charset="0"/>
              </a:rPr>
              <a:t>ollanır. Yapılacak </a:t>
            </a:r>
            <a:r>
              <a:rPr lang="tr-TR" sz="2000" b="1" dirty="0" smtClean="0">
                <a:solidFill>
                  <a:srgbClr val="000000"/>
                </a:solidFill>
                <a:latin typeface="Calibri" pitchFamily="34" charset="0"/>
              </a:rPr>
              <a:t>İ</a:t>
            </a:r>
            <a:r>
              <a:rPr lang="tr-TR" sz="2000" b="1" dirty="0" smtClean="0">
                <a:solidFill>
                  <a:srgbClr val="000000"/>
                </a:solidFill>
                <a:latin typeface="Calibri" pitchFamily="34" charset="0"/>
              </a:rPr>
              <a:t>htar</a:t>
            </a:r>
            <a:r>
              <a:rPr lang="tr-TR" sz="2000" b="1" dirty="0" smtClean="0">
                <a:solidFill>
                  <a:srgbClr val="000000"/>
                </a:solidFill>
                <a:latin typeface="Calibri" pitchFamily="34" charset="0"/>
              </a:rPr>
              <a:t>, </a:t>
            </a:r>
            <a:r>
              <a:rPr lang="tr-TR" sz="2000" b="1" dirty="0" smtClean="0">
                <a:solidFill>
                  <a:srgbClr val="000000"/>
                </a:solidFill>
                <a:latin typeface="Calibri" pitchFamily="34" charset="0"/>
              </a:rPr>
              <a:t>İlan </a:t>
            </a:r>
            <a:r>
              <a:rPr lang="tr-TR" sz="2000" b="1" dirty="0" smtClean="0">
                <a:solidFill>
                  <a:srgbClr val="000000"/>
                </a:solidFill>
                <a:latin typeface="Calibri" pitchFamily="34" charset="0"/>
              </a:rPr>
              <a:t>E</a:t>
            </a:r>
            <a:r>
              <a:rPr lang="tr-TR" sz="2000" b="1" dirty="0" smtClean="0">
                <a:solidFill>
                  <a:srgbClr val="000000"/>
                </a:solidFill>
                <a:latin typeface="Calibri" pitchFamily="34" charset="0"/>
              </a:rPr>
              <a:t>dilmek </a:t>
            </a:r>
            <a:r>
              <a:rPr lang="tr-TR" sz="2000" b="1" dirty="0" smtClean="0">
                <a:solidFill>
                  <a:srgbClr val="000000"/>
                </a:solidFill>
                <a:latin typeface="Calibri" pitchFamily="34" charset="0"/>
              </a:rPr>
              <a:t>Ü</a:t>
            </a:r>
            <a:r>
              <a:rPr lang="tr-TR" sz="2000" b="1" dirty="0" smtClean="0">
                <a:solidFill>
                  <a:srgbClr val="000000"/>
                </a:solidFill>
                <a:latin typeface="Calibri" pitchFamily="34" charset="0"/>
              </a:rPr>
              <a:t>zere </a:t>
            </a:r>
            <a:r>
              <a:rPr lang="tr-TR" sz="2000" b="1" dirty="0" smtClean="0">
                <a:solidFill>
                  <a:srgbClr val="000000"/>
                </a:solidFill>
                <a:latin typeface="Calibri" pitchFamily="34" charset="0"/>
              </a:rPr>
              <a:t>Türkiye Ticaret Sicili Gazetesi Müdürlüğüne </a:t>
            </a:r>
            <a:r>
              <a:rPr lang="tr-TR" sz="2000" b="1" dirty="0" smtClean="0">
                <a:solidFill>
                  <a:srgbClr val="000000"/>
                </a:solidFill>
                <a:latin typeface="Calibri" pitchFamily="34" charset="0"/>
              </a:rPr>
              <a:t>Aynı  </a:t>
            </a:r>
            <a:r>
              <a:rPr lang="tr-TR" sz="2000" b="1" dirty="0" smtClean="0">
                <a:solidFill>
                  <a:srgbClr val="000000"/>
                </a:solidFill>
                <a:latin typeface="Calibri" pitchFamily="34" charset="0"/>
              </a:rPr>
              <a:t>G</a:t>
            </a:r>
            <a:r>
              <a:rPr lang="tr-TR" sz="2000" b="1" dirty="0" smtClean="0">
                <a:solidFill>
                  <a:srgbClr val="000000"/>
                </a:solidFill>
                <a:latin typeface="Calibri" pitchFamily="34" charset="0"/>
              </a:rPr>
              <a:t>ün </a:t>
            </a:r>
            <a:r>
              <a:rPr lang="tr-TR" sz="2000" b="1" dirty="0" smtClean="0">
                <a:solidFill>
                  <a:srgbClr val="000000"/>
                </a:solidFill>
                <a:latin typeface="Calibri" pitchFamily="34" charset="0"/>
              </a:rPr>
              <a:t>G</a:t>
            </a:r>
            <a:r>
              <a:rPr lang="tr-TR" sz="2000" b="1" dirty="0" smtClean="0">
                <a:solidFill>
                  <a:srgbClr val="000000"/>
                </a:solidFill>
                <a:latin typeface="Calibri" pitchFamily="34" charset="0"/>
              </a:rPr>
              <a:t>önderilir</a:t>
            </a:r>
            <a:r>
              <a:rPr lang="tr-TR" sz="2000" b="1" dirty="0" smtClean="0">
                <a:solidFill>
                  <a:srgbClr val="000000"/>
                </a:solidFill>
                <a:latin typeface="Calibri" pitchFamily="34" charset="0"/>
              </a:rPr>
              <a:t>.</a:t>
            </a:r>
          </a:p>
          <a:p>
            <a:pPr algn="just" fontAlgn="auto">
              <a:spcBef>
                <a:spcPts val="0"/>
              </a:spcBef>
              <a:spcAft>
                <a:spcPts val="0"/>
              </a:spcAft>
              <a:buFont typeface="Wingdings" pitchFamily="2" charset="2"/>
              <a:buChar char="q"/>
              <a:defRPr/>
            </a:pPr>
            <a:endParaRPr lang="tr-TR" sz="2000" b="1" dirty="0" smtClean="0">
              <a:solidFill>
                <a:srgbClr val="000000"/>
              </a:solidFill>
              <a:latin typeface="Calibri" pitchFamily="34" charset="0"/>
            </a:endParaRPr>
          </a:p>
          <a:p>
            <a:pPr algn="just" fontAlgn="auto">
              <a:spcBef>
                <a:spcPts val="0"/>
              </a:spcBef>
              <a:spcAft>
                <a:spcPts val="0"/>
              </a:spcAft>
              <a:buFont typeface="Wingdings" pitchFamily="2" charset="2"/>
              <a:buChar char="q"/>
              <a:defRPr/>
            </a:pPr>
            <a:r>
              <a:rPr lang="tr-TR" sz="2000" b="1" dirty="0" smtClean="0">
                <a:solidFill>
                  <a:srgbClr val="000000"/>
                </a:solidFill>
                <a:latin typeface="Calibri" pitchFamily="34" charset="0"/>
              </a:rPr>
              <a:t>Kapsam </a:t>
            </a:r>
            <a:r>
              <a:rPr lang="tr-TR" sz="2000" b="1" dirty="0" smtClean="0">
                <a:solidFill>
                  <a:srgbClr val="000000"/>
                </a:solidFill>
                <a:latin typeface="Calibri" pitchFamily="34" charset="0"/>
              </a:rPr>
              <a:t>Dahilindeki </a:t>
            </a:r>
            <a:r>
              <a:rPr lang="tr-TR" sz="2000" b="1" dirty="0" smtClean="0">
                <a:solidFill>
                  <a:srgbClr val="000000"/>
                </a:solidFill>
                <a:latin typeface="Calibri" pitchFamily="34" charset="0"/>
              </a:rPr>
              <a:t>Ş</a:t>
            </a:r>
            <a:r>
              <a:rPr lang="tr-TR" sz="2000" b="1" dirty="0" smtClean="0">
                <a:solidFill>
                  <a:srgbClr val="000000"/>
                </a:solidFill>
                <a:latin typeface="Calibri" pitchFamily="34" charset="0"/>
              </a:rPr>
              <a:t>irketlere </a:t>
            </a:r>
            <a:r>
              <a:rPr lang="tr-TR" sz="2000" b="1" dirty="0" smtClean="0">
                <a:solidFill>
                  <a:srgbClr val="FF0000"/>
                </a:solidFill>
                <a:latin typeface="Calibri" pitchFamily="34" charset="0"/>
              </a:rPr>
              <a:t>2 Ay </a:t>
            </a:r>
            <a:r>
              <a:rPr lang="tr-TR" sz="2000" b="1" dirty="0" smtClean="0">
                <a:solidFill>
                  <a:srgbClr val="FF0000"/>
                </a:solidFill>
                <a:latin typeface="Calibri" pitchFamily="34" charset="0"/>
              </a:rPr>
              <a:t>İ</a:t>
            </a:r>
            <a:r>
              <a:rPr lang="tr-TR" sz="2000" b="1" dirty="0" smtClean="0">
                <a:solidFill>
                  <a:srgbClr val="FF0000"/>
                </a:solidFill>
                <a:latin typeface="Calibri" pitchFamily="34" charset="0"/>
              </a:rPr>
              <a:t>çinde </a:t>
            </a:r>
            <a:r>
              <a:rPr lang="tr-TR" sz="2000" b="1" dirty="0" smtClean="0">
                <a:solidFill>
                  <a:srgbClr val="000000"/>
                </a:solidFill>
                <a:latin typeface="Calibri" pitchFamily="34" charset="0"/>
              </a:rPr>
              <a:t>T</a:t>
            </a:r>
            <a:r>
              <a:rPr lang="tr-TR" sz="2000" b="1" dirty="0" smtClean="0">
                <a:solidFill>
                  <a:srgbClr val="000000"/>
                </a:solidFill>
                <a:latin typeface="Calibri" pitchFamily="34" charset="0"/>
              </a:rPr>
              <a:t>asfiye </a:t>
            </a:r>
            <a:r>
              <a:rPr lang="tr-TR" sz="2000" b="1" dirty="0" smtClean="0">
                <a:solidFill>
                  <a:srgbClr val="000000"/>
                </a:solidFill>
                <a:latin typeface="Calibri" pitchFamily="34" charset="0"/>
              </a:rPr>
              <a:t>M</a:t>
            </a:r>
            <a:r>
              <a:rPr lang="tr-TR" sz="2000" b="1" dirty="0" smtClean="0">
                <a:solidFill>
                  <a:srgbClr val="000000"/>
                </a:solidFill>
                <a:latin typeface="Calibri" pitchFamily="34" charset="0"/>
              </a:rPr>
              <a:t>emurlarını </a:t>
            </a:r>
            <a:r>
              <a:rPr lang="tr-TR" sz="2000" b="1" dirty="0" smtClean="0">
                <a:solidFill>
                  <a:srgbClr val="000000"/>
                </a:solidFill>
                <a:latin typeface="Calibri" pitchFamily="34" charset="0"/>
              </a:rPr>
              <a:t>B</a:t>
            </a:r>
            <a:r>
              <a:rPr lang="tr-TR" sz="2000" b="1" dirty="0" smtClean="0">
                <a:solidFill>
                  <a:srgbClr val="000000"/>
                </a:solidFill>
                <a:latin typeface="Calibri" pitchFamily="34" charset="0"/>
              </a:rPr>
              <a:t>ildirmeleri </a:t>
            </a:r>
            <a:r>
              <a:rPr lang="tr-TR" sz="2000" b="1" dirty="0" smtClean="0">
                <a:solidFill>
                  <a:srgbClr val="000000"/>
                </a:solidFill>
                <a:latin typeface="Calibri" pitchFamily="34" charset="0"/>
              </a:rPr>
              <a:t>İ</a:t>
            </a:r>
            <a:r>
              <a:rPr lang="tr-TR" sz="2000" b="1" dirty="0" smtClean="0">
                <a:solidFill>
                  <a:srgbClr val="000000"/>
                </a:solidFill>
                <a:latin typeface="Calibri" pitchFamily="34" charset="0"/>
              </a:rPr>
              <a:t>stenir</a:t>
            </a:r>
            <a:r>
              <a:rPr lang="tr-TR" sz="2000" b="1" dirty="0" smtClean="0">
                <a:solidFill>
                  <a:srgbClr val="000000"/>
                </a:solidFill>
                <a:latin typeface="Calibri" pitchFamily="34" charset="0"/>
              </a:rPr>
              <a:t>.</a:t>
            </a:r>
          </a:p>
          <a:p>
            <a:pPr algn="just" fontAlgn="auto">
              <a:spcBef>
                <a:spcPts val="0"/>
              </a:spcBef>
              <a:spcAft>
                <a:spcPts val="0"/>
              </a:spcAft>
              <a:defRPr/>
            </a:pPr>
            <a:endParaRPr lang="tr-TR" sz="2000" b="1" dirty="0" smtClean="0">
              <a:solidFill>
                <a:srgbClr val="000000"/>
              </a:solidFill>
              <a:latin typeface="Calibri" pitchFamily="34" charset="0"/>
            </a:endParaRPr>
          </a:p>
          <a:p>
            <a:pPr algn="just" fontAlgn="auto">
              <a:spcBef>
                <a:spcPts val="0"/>
              </a:spcBef>
              <a:spcAft>
                <a:spcPts val="0"/>
              </a:spcAft>
              <a:buFont typeface="Wingdings" pitchFamily="2" charset="2"/>
              <a:buChar char="q"/>
              <a:defRPr/>
            </a:pPr>
            <a:r>
              <a:rPr lang="tr-TR" sz="2000" b="1" dirty="0" smtClean="0">
                <a:solidFill>
                  <a:srgbClr val="000000"/>
                </a:solidFill>
                <a:latin typeface="Calibri" pitchFamily="34" charset="0"/>
              </a:rPr>
              <a:t>Kapsamdaki Şirketlerin </a:t>
            </a:r>
            <a:r>
              <a:rPr lang="tr-TR" sz="2000" b="1" dirty="0">
                <a:solidFill>
                  <a:srgbClr val="000000"/>
                </a:solidFill>
                <a:latin typeface="Calibri" pitchFamily="34" charset="0"/>
              </a:rPr>
              <a:t>Kendi Bildirdikleri Tasfiye </a:t>
            </a:r>
            <a:r>
              <a:rPr lang="tr-TR" sz="2000" b="1" dirty="0" smtClean="0">
                <a:solidFill>
                  <a:srgbClr val="000000"/>
                </a:solidFill>
                <a:latin typeface="Calibri" pitchFamily="34" charset="0"/>
              </a:rPr>
              <a:t>Memurları Vasıtasıyla Kolaylaştırılmış </a:t>
            </a:r>
            <a:r>
              <a:rPr lang="tr-TR" sz="2000" b="1" dirty="0">
                <a:solidFill>
                  <a:srgbClr val="000000"/>
                </a:solidFill>
                <a:latin typeface="Calibri" pitchFamily="34" charset="0"/>
              </a:rPr>
              <a:t>Şekilde </a:t>
            </a:r>
            <a:r>
              <a:rPr lang="tr-TR" sz="2000" b="1" dirty="0">
                <a:solidFill>
                  <a:srgbClr val="FF0000"/>
                </a:solidFill>
                <a:latin typeface="Calibri" pitchFamily="34" charset="0"/>
              </a:rPr>
              <a:t>6 Ay </a:t>
            </a:r>
            <a:r>
              <a:rPr lang="tr-TR" sz="2000" b="1" dirty="0">
                <a:solidFill>
                  <a:srgbClr val="000000"/>
                </a:solidFill>
                <a:latin typeface="Calibri" pitchFamily="34" charset="0"/>
              </a:rPr>
              <a:t>İçinde Tasfiyeleri ile </a:t>
            </a:r>
            <a:r>
              <a:rPr lang="tr-TR" sz="2000" b="1" dirty="0" smtClean="0">
                <a:solidFill>
                  <a:srgbClr val="000000"/>
                </a:solidFill>
                <a:latin typeface="Calibri" pitchFamily="34" charset="0"/>
              </a:rPr>
              <a:t>Sicili Müdürlüğü </a:t>
            </a:r>
            <a:r>
              <a:rPr lang="tr-TR" sz="2000" b="1" dirty="0">
                <a:solidFill>
                  <a:srgbClr val="000000"/>
                </a:solidFill>
                <a:latin typeface="Calibri" pitchFamily="34" charset="0"/>
              </a:rPr>
              <a:t>Tarafından Yapılan İlana Cevap Vermemeleri veya Tasfiye Memuru Bildirmemeleri Durumunda Ticaret Sicili Müdürü Tarafından </a:t>
            </a:r>
            <a:r>
              <a:rPr lang="tr-TR" sz="2000" b="1" dirty="0" err="1">
                <a:solidFill>
                  <a:srgbClr val="000000"/>
                </a:solidFill>
                <a:latin typeface="Calibri" pitchFamily="34" charset="0"/>
              </a:rPr>
              <a:t>Re’sen</a:t>
            </a:r>
            <a:r>
              <a:rPr lang="tr-TR" sz="2000" b="1" dirty="0">
                <a:solidFill>
                  <a:srgbClr val="000000"/>
                </a:solidFill>
                <a:latin typeface="Calibri" pitchFamily="34" charset="0"/>
              </a:rPr>
              <a:t> Terkin Edilmeleri </a:t>
            </a:r>
            <a:r>
              <a:rPr lang="tr-TR" sz="2000" b="1" dirty="0" smtClean="0">
                <a:solidFill>
                  <a:srgbClr val="000000"/>
                </a:solidFill>
                <a:latin typeface="Calibri" pitchFamily="34" charset="0"/>
              </a:rPr>
              <a:t>D</a:t>
            </a:r>
            <a:r>
              <a:rPr lang="tr-TR" sz="2000" b="1" dirty="0" smtClean="0">
                <a:solidFill>
                  <a:srgbClr val="000000"/>
                </a:solidFill>
                <a:latin typeface="Calibri" pitchFamily="34" charset="0"/>
              </a:rPr>
              <a:t>üzenlenmiştir</a:t>
            </a:r>
            <a:r>
              <a:rPr lang="tr-TR" sz="2000" b="1" dirty="0" smtClean="0">
                <a:solidFill>
                  <a:srgbClr val="000000"/>
                </a:solidFill>
                <a:latin typeface="Calibri" pitchFamily="34" charset="0"/>
              </a:rPr>
              <a:t>.</a:t>
            </a:r>
            <a:endParaRPr lang="tr-TR" sz="2000" b="1" dirty="0">
              <a:solidFill>
                <a:srgbClr val="000000"/>
              </a:solidFill>
              <a:latin typeface="Calibri" pitchFamily="34" charset="0"/>
            </a:endParaRPr>
          </a:p>
          <a:p>
            <a:pPr algn="just" fontAlgn="auto">
              <a:spcBef>
                <a:spcPts val="0"/>
              </a:spcBef>
              <a:spcAft>
                <a:spcPts val="0"/>
              </a:spcAft>
              <a:buFont typeface="Wingdings" pitchFamily="2" charset="2"/>
              <a:buChar char="q"/>
              <a:defRPr/>
            </a:pPr>
            <a:endParaRPr lang="tr-TR" sz="2000" b="1" kern="0" spc="-100" dirty="0">
              <a:solidFill>
                <a:srgbClr val="FF0000"/>
              </a:solidFill>
              <a:latin typeface="+mj-lt"/>
              <a:ea typeface="+mj-ea"/>
              <a:cs typeface="+mj-cs"/>
            </a:endParaRPr>
          </a:p>
        </p:txBody>
      </p:sp>
      <p:sp>
        <p:nvSpPr>
          <p:cNvPr id="3" name="2 Slayt Numarası Yer Tutucusu"/>
          <p:cNvSpPr>
            <a:spLocks noGrp="1"/>
          </p:cNvSpPr>
          <p:nvPr>
            <p:ph type="sldNum" sz="quarter" idx="12"/>
          </p:nvPr>
        </p:nvSpPr>
        <p:spPr/>
        <p:txBody>
          <a:bodyPr/>
          <a:lstStyle/>
          <a:p>
            <a:pPr>
              <a:defRPr/>
            </a:pPr>
            <a:fld id="{1EC1BAFA-8CDF-473D-8527-4946EE62B67A}" type="slidenum">
              <a:rPr lang="en-US" smtClean="0"/>
              <a:pPr>
                <a:defRPr/>
              </a:pPr>
              <a:t>16</a:t>
            </a:fld>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819150" y="1024094"/>
            <a:ext cx="8324850" cy="5478423"/>
          </a:xfrm>
          <a:prstGeom prst="rect">
            <a:avLst/>
          </a:prstGeom>
          <a:noFill/>
        </p:spPr>
        <p:txBody>
          <a:bodyPr>
            <a:spAutoFit/>
          </a:bodyPr>
          <a:lstStyle/>
          <a:p>
            <a:pPr algn="just" fontAlgn="auto">
              <a:lnSpc>
                <a:spcPct val="125000"/>
              </a:lnSpc>
              <a:spcBef>
                <a:spcPts val="0"/>
              </a:spcBef>
              <a:spcAft>
                <a:spcPts val="0"/>
              </a:spcAft>
              <a:buFont typeface="Wingdings" pitchFamily="2" charset="2"/>
              <a:buChar char="q"/>
              <a:defRPr/>
            </a:pPr>
            <a:r>
              <a:rPr lang="tr-TR" sz="2000" b="1" dirty="0" smtClean="0">
                <a:solidFill>
                  <a:srgbClr val="000000"/>
                </a:solidFill>
                <a:latin typeface="Calibri" pitchFamily="34" charset="0"/>
              </a:rPr>
              <a:t>Alacaklılar </a:t>
            </a:r>
            <a:r>
              <a:rPr lang="tr-TR" sz="2000" b="1" dirty="0">
                <a:solidFill>
                  <a:srgbClr val="000000"/>
                </a:solidFill>
                <a:latin typeface="Calibri" pitchFamily="34" charset="0"/>
              </a:rPr>
              <a:t>veya Menfaat Sahiplerine Terkin </a:t>
            </a:r>
            <a:r>
              <a:rPr lang="tr-TR" sz="2000" b="1" dirty="0" smtClean="0">
                <a:solidFill>
                  <a:srgbClr val="000000"/>
                </a:solidFill>
                <a:latin typeface="Calibri" pitchFamily="34" charset="0"/>
              </a:rPr>
              <a:t>Tarihinden</a:t>
            </a:r>
          </a:p>
          <a:p>
            <a:pPr algn="just" fontAlgn="auto">
              <a:lnSpc>
                <a:spcPct val="125000"/>
              </a:lnSpc>
              <a:spcBef>
                <a:spcPts val="0"/>
              </a:spcBef>
              <a:spcAft>
                <a:spcPts val="0"/>
              </a:spcAft>
              <a:defRPr/>
            </a:pPr>
            <a:r>
              <a:rPr lang="tr-TR" sz="2000" b="1" dirty="0" smtClean="0">
                <a:solidFill>
                  <a:srgbClr val="000000"/>
                </a:solidFill>
                <a:latin typeface="Calibri" pitchFamily="34" charset="0"/>
              </a:rPr>
              <a:t>İtibaren </a:t>
            </a:r>
            <a:r>
              <a:rPr lang="tr-TR" sz="2000" b="1" dirty="0">
                <a:solidFill>
                  <a:srgbClr val="000000"/>
                </a:solidFill>
                <a:latin typeface="Calibri" pitchFamily="34" charset="0"/>
              </a:rPr>
              <a:t>5 Yıl İçinde İhya Hakkı Tanınmaktadır</a:t>
            </a:r>
            <a:r>
              <a:rPr lang="tr-TR" sz="2000" b="1" dirty="0" smtClean="0">
                <a:solidFill>
                  <a:srgbClr val="000000"/>
                </a:solidFill>
                <a:latin typeface="Calibri" pitchFamily="34" charset="0"/>
              </a:rPr>
              <a:t>.</a:t>
            </a:r>
          </a:p>
          <a:p>
            <a:pPr algn="just" fontAlgn="auto">
              <a:lnSpc>
                <a:spcPct val="125000"/>
              </a:lnSpc>
              <a:spcBef>
                <a:spcPts val="0"/>
              </a:spcBef>
              <a:spcAft>
                <a:spcPts val="0"/>
              </a:spcAft>
              <a:defRPr/>
            </a:pPr>
            <a:endParaRPr lang="tr-TR" sz="2000" b="1" dirty="0">
              <a:solidFill>
                <a:srgbClr val="000000"/>
              </a:solidFill>
              <a:latin typeface="Calibri" pitchFamily="34" charset="0"/>
            </a:endParaRPr>
          </a:p>
          <a:p>
            <a:pPr algn="just" fontAlgn="auto">
              <a:lnSpc>
                <a:spcPct val="125000"/>
              </a:lnSpc>
              <a:spcBef>
                <a:spcPts val="0"/>
              </a:spcBef>
              <a:spcAft>
                <a:spcPts val="0"/>
              </a:spcAft>
              <a:buFont typeface="Wingdings" pitchFamily="2" charset="2"/>
              <a:buChar char="q"/>
              <a:defRPr/>
            </a:pPr>
            <a:r>
              <a:rPr lang="tr-TR" sz="2000" b="1" dirty="0" smtClean="0">
                <a:solidFill>
                  <a:srgbClr val="000000"/>
                </a:solidFill>
                <a:latin typeface="Calibri" pitchFamily="34" charset="0"/>
              </a:rPr>
              <a:t> </a:t>
            </a:r>
            <a:r>
              <a:rPr lang="tr-TR" sz="2000" b="1" dirty="0">
                <a:solidFill>
                  <a:srgbClr val="000000"/>
                </a:solidFill>
                <a:latin typeface="Calibri" pitchFamily="34" charset="0"/>
              </a:rPr>
              <a:t>Ticaret Sicilinden Silinen Şirket veya Kooperatiflerin Ortaya </a:t>
            </a:r>
            <a:endParaRPr lang="tr-TR" sz="2000" b="1" dirty="0" smtClean="0">
              <a:solidFill>
                <a:srgbClr val="000000"/>
              </a:solidFill>
              <a:latin typeface="Calibri" pitchFamily="34" charset="0"/>
            </a:endParaRPr>
          </a:p>
          <a:p>
            <a:pPr algn="just" fontAlgn="auto">
              <a:lnSpc>
                <a:spcPct val="125000"/>
              </a:lnSpc>
              <a:spcBef>
                <a:spcPts val="0"/>
              </a:spcBef>
              <a:spcAft>
                <a:spcPts val="0"/>
              </a:spcAft>
              <a:defRPr/>
            </a:pPr>
            <a:r>
              <a:rPr lang="tr-TR" sz="2000" b="1" dirty="0" smtClean="0">
                <a:solidFill>
                  <a:srgbClr val="000000"/>
                </a:solidFill>
                <a:latin typeface="Calibri" pitchFamily="34" charset="0"/>
              </a:rPr>
              <a:t>Çıkabilecek </a:t>
            </a:r>
            <a:r>
              <a:rPr lang="tr-TR" sz="2000" b="1" dirty="0">
                <a:solidFill>
                  <a:srgbClr val="000000"/>
                </a:solidFill>
                <a:latin typeface="Calibri" pitchFamily="34" charset="0"/>
              </a:rPr>
              <a:t>Malvarlığı 10 Yıl Sonunda Hazineye İntikal Edecektir</a:t>
            </a:r>
            <a:r>
              <a:rPr lang="tr-TR" sz="2000" b="1" dirty="0" smtClean="0">
                <a:solidFill>
                  <a:srgbClr val="000000"/>
                </a:solidFill>
                <a:latin typeface="Calibri" pitchFamily="34" charset="0"/>
              </a:rPr>
              <a:t>.</a:t>
            </a:r>
          </a:p>
          <a:p>
            <a:pPr algn="just" fontAlgn="auto">
              <a:lnSpc>
                <a:spcPct val="125000"/>
              </a:lnSpc>
              <a:spcBef>
                <a:spcPts val="0"/>
              </a:spcBef>
              <a:spcAft>
                <a:spcPts val="0"/>
              </a:spcAft>
              <a:defRPr/>
            </a:pPr>
            <a:endParaRPr lang="tr-TR" sz="2000" b="1" dirty="0">
              <a:solidFill>
                <a:srgbClr val="000000"/>
              </a:solidFill>
              <a:latin typeface="Calibri" pitchFamily="34" charset="0"/>
            </a:endParaRPr>
          </a:p>
          <a:p>
            <a:pPr algn="just" fontAlgn="auto">
              <a:lnSpc>
                <a:spcPct val="125000"/>
              </a:lnSpc>
              <a:spcBef>
                <a:spcPts val="0"/>
              </a:spcBef>
              <a:spcAft>
                <a:spcPts val="0"/>
              </a:spcAft>
              <a:buFont typeface="Wingdings" pitchFamily="2" charset="2"/>
              <a:buChar char="q"/>
              <a:defRPr/>
            </a:pPr>
            <a:r>
              <a:rPr lang="tr-TR" sz="2000" b="1" dirty="0" smtClean="0">
                <a:solidFill>
                  <a:srgbClr val="000000"/>
                </a:solidFill>
                <a:latin typeface="Calibri" pitchFamily="34" charset="0"/>
              </a:rPr>
              <a:t>Yapılacak </a:t>
            </a:r>
            <a:r>
              <a:rPr lang="tr-TR" sz="2000" b="1" dirty="0">
                <a:solidFill>
                  <a:srgbClr val="000000"/>
                </a:solidFill>
                <a:latin typeface="Calibri" pitchFamily="34" charset="0"/>
              </a:rPr>
              <a:t>Tescil ve Kayıt Silme İşlemleri Her Türlü Harçtan, </a:t>
            </a:r>
            <a:endParaRPr lang="tr-TR" sz="2000" b="1" dirty="0" smtClean="0">
              <a:solidFill>
                <a:srgbClr val="000000"/>
              </a:solidFill>
              <a:latin typeface="Calibri" pitchFamily="34" charset="0"/>
            </a:endParaRPr>
          </a:p>
          <a:p>
            <a:pPr algn="just" fontAlgn="auto">
              <a:lnSpc>
                <a:spcPct val="125000"/>
              </a:lnSpc>
              <a:spcBef>
                <a:spcPts val="0"/>
              </a:spcBef>
              <a:spcAft>
                <a:spcPts val="0"/>
              </a:spcAft>
              <a:defRPr/>
            </a:pPr>
            <a:r>
              <a:rPr lang="tr-TR" sz="2000" b="1" dirty="0" smtClean="0">
                <a:solidFill>
                  <a:srgbClr val="000000"/>
                </a:solidFill>
                <a:latin typeface="Calibri" pitchFamily="34" charset="0"/>
              </a:rPr>
              <a:t>Bu </a:t>
            </a:r>
            <a:r>
              <a:rPr lang="tr-TR" sz="2000" b="1" dirty="0">
                <a:solidFill>
                  <a:srgbClr val="000000"/>
                </a:solidFill>
                <a:latin typeface="Calibri" pitchFamily="34" charset="0"/>
              </a:rPr>
              <a:t>İşlemler İçin Düzenlenecek Kağıtlar Damga Vergisinden Müstesnadır. </a:t>
            </a:r>
            <a:endParaRPr lang="tr-TR" sz="2000" b="1" dirty="0" smtClean="0">
              <a:solidFill>
                <a:srgbClr val="000000"/>
              </a:solidFill>
              <a:latin typeface="Calibri" pitchFamily="34" charset="0"/>
            </a:endParaRPr>
          </a:p>
          <a:p>
            <a:pPr algn="just" fontAlgn="auto">
              <a:lnSpc>
                <a:spcPct val="125000"/>
              </a:lnSpc>
              <a:spcBef>
                <a:spcPts val="0"/>
              </a:spcBef>
              <a:spcAft>
                <a:spcPts val="0"/>
              </a:spcAft>
              <a:defRPr/>
            </a:pPr>
            <a:r>
              <a:rPr lang="tr-TR" sz="2000" b="1" dirty="0" smtClean="0">
                <a:solidFill>
                  <a:srgbClr val="000000"/>
                </a:solidFill>
                <a:latin typeface="Calibri" pitchFamily="34" charset="0"/>
              </a:rPr>
              <a:t>İlanlardan </a:t>
            </a:r>
            <a:r>
              <a:rPr lang="tr-TR" sz="2000" b="1" dirty="0">
                <a:solidFill>
                  <a:srgbClr val="000000"/>
                </a:solidFill>
                <a:latin typeface="Calibri" pitchFamily="34" charset="0"/>
              </a:rPr>
              <a:t>Ücret </a:t>
            </a:r>
            <a:r>
              <a:rPr lang="tr-TR" sz="2000" b="1" dirty="0" smtClean="0">
                <a:solidFill>
                  <a:srgbClr val="000000"/>
                </a:solidFill>
                <a:latin typeface="Calibri" pitchFamily="34" charset="0"/>
              </a:rPr>
              <a:t>Alınmayacaktır</a:t>
            </a:r>
            <a:r>
              <a:rPr lang="tr-TR" sz="2000" b="1" dirty="0" smtClean="0">
                <a:solidFill>
                  <a:srgbClr val="000000"/>
                </a:solidFill>
                <a:latin typeface="Calibri" pitchFamily="34" charset="0"/>
              </a:rPr>
              <a:t>.</a:t>
            </a:r>
          </a:p>
          <a:p>
            <a:pPr algn="just" fontAlgn="auto">
              <a:lnSpc>
                <a:spcPct val="125000"/>
              </a:lnSpc>
              <a:spcBef>
                <a:spcPts val="0"/>
              </a:spcBef>
              <a:spcAft>
                <a:spcPts val="0"/>
              </a:spcAft>
              <a:defRPr/>
            </a:pPr>
            <a:endParaRPr lang="tr-TR" sz="2000" b="1" dirty="0">
              <a:solidFill>
                <a:srgbClr val="000000"/>
              </a:solidFill>
              <a:latin typeface="Calibri" pitchFamily="34" charset="0"/>
            </a:endParaRPr>
          </a:p>
          <a:p>
            <a:pPr algn="just" fontAlgn="auto">
              <a:lnSpc>
                <a:spcPct val="125000"/>
              </a:lnSpc>
              <a:spcBef>
                <a:spcPts val="0"/>
              </a:spcBef>
              <a:spcAft>
                <a:spcPts val="0"/>
              </a:spcAft>
              <a:buFont typeface="Wingdings" pitchFamily="2" charset="2"/>
              <a:buChar char="q"/>
              <a:defRPr/>
            </a:pPr>
            <a:r>
              <a:rPr lang="tr-TR" sz="2000" b="1" dirty="0" smtClean="0">
                <a:solidFill>
                  <a:srgbClr val="000000"/>
                </a:solidFill>
                <a:latin typeface="Calibri" pitchFamily="34" charset="0"/>
              </a:rPr>
              <a:t> </a:t>
            </a:r>
            <a:r>
              <a:rPr lang="tr-TR" sz="2000" b="1" dirty="0">
                <a:solidFill>
                  <a:srgbClr val="000000"/>
                </a:solidFill>
                <a:latin typeface="Calibri" pitchFamily="34" charset="0"/>
              </a:rPr>
              <a:t>Ticaret Sicilinden Kaydı Silinen Anonim Şirketler ve Kooperatiflerin Kanuni Temsilcileri ile </a:t>
            </a:r>
            <a:r>
              <a:rPr lang="tr-TR" sz="2000" b="1" dirty="0" err="1">
                <a:solidFill>
                  <a:srgbClr val="000000"/>
                </a:solidFill>
                <a:latin typeface="Calibri" pitchFamily="34" charset="0"/>
              </a:rPr>
              <a:t>Limited</a:t>
            </a:r>
            <a:r>
              <a:rPr lang="tr-TR" sz="2000" b="1" dirty="0">
                <a:solidFill>
                  <a:srgbClr val="000000"/>
                </a:solidFill>
                <a:latin typeface="Calibri" pitchFamily="34" charset="0"/>
              </a:rPr>
              <a:t> Şirket Ortaklarının, Silinme Tarihinden Önceki Kamu Borçlarından Doğan Sorumlulukları 21/7/1953 Tarihli Ve 6183 Sayılı Amme Alacaklarının Tahsili Usulü Hakkında Kanun Kapsamında Devam Edecektir.</a:t>
            </a:r>
            <a:endParaRPr lang="tr-TR" sz="2000" b="1" kern="0" spc="-100" dirty="0">
              <a:solidFill>
                <a:srgbClr val="FF0000"/>
              </a:solidFill>
              <a:latin typeface="+mj-lt"/>
              <a:ea typeface="+mj-ea"/>
              <a:cs typeface="+mj-cs"/>
            </a:endParaRPr>
          </a:p>
        </p:txBody>
      </p:sp>
      <p:sp>
        <p:nvSpPr>
          <p:cNvPr id="3" name="2 Slayt Numarası Yer Tutucusu"/>
          <p:cNvSpPr>
            <a:spLocks noGrp="1"/>
          </p:cNvSpPr>
          <p:nvPr>
            <p:ph type="sldNum" sz="quarter" idx="12"/>
          </p:nvPr>
        </p:nvSpPr>
        <p:spPr/>
        <p:txBody>
          <a:bodyPr/>
          <a:lstStyle/>
          <a:p>
            <a:pPr>
              <a:defRPr/>
            </a:pPr>
            <a:fld id="{1EC1BAFA-8CDF-473D-8527-4946EE62B67A}"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1055688" y="914400"/>
            <a:ext cx="6180137" cy="892175"/>
          </a:xfrm>
          <a:prstGeom prst="rect">
            <a:avLst/>
          </a:prstGeom>
          <a:noFill/>
        </p:spPr>
        <p:txBody>
          <a:bodyPr>
            <a:spAutoFit/>
          </a:bodyPr>
          <a:lstStyle/>
          <a:p>
            <a:pPr algn="ctr">
              <a:defRPr/>
            </a:pPr>
            <a:r>
              <a:rPr lang="tr-TR" sz="2600" b="1" kern="0" spc="-100" dirty="0">
                <a:solidFill>
                  <a:srgbClr val="FF0000"/>
                </a:solidFill>
                <a:latin typeface="+mj-lt"/>
                <a:ea typeface="+mj-ea"/>
                <a:cs typeface="+mj-cs"/>
              </a:rPr>
              <a:t>6102 Sayılı Türk Ticaret Kanununda</a:t>
            </a:r>
          </a:p>
          <a:p>
            <a:pPr algn="ctr">
              <a:defRPr/>
            </a:pPr>
            <a:r>
              <a:rPr lang="tr-TR" sz="2600" b="1" kern="0" spc="-100" dirty="0">
                <a:solidFill>
                  <a:srgbClr val="FF0000"/>
                </a:solidFill>
                <a:latin typeface="+mj-lt"/>
                <a:ea typeface="+mj-ea"/>
                <a:cs typeface="+mj-cs"/>
              </a:rPr>
              <a:t>Gümrük ve Ticaret Bakanlığının Görevleri</a:t>
            </a:r>
          </a:p>
        </p:txBody>
      </p:sp>
      <p:sp>
        <p:nvSpPr>
          <p:cNvPr id="8" name="Title 1"/>
          <p:cNvSpPr>
            <a:spLocks noGrp="1"/>
          </p:cNvSpPr>
          <p:nvPr>
            <p:ph type="ctrTitle"/>
          </p:nvPr>
        </p:nvSpPr>
        <p:spPr>
          <a:xfrm>
            <a:off x="1216025" y="2490788"/>
            <a:ext cx="7566025" cy="3776662"/>
          </a:xfrm>
        </p:spPr>
        <p:txBody>
          <a:bodyPr rtlCol="0" anchor="t">
            <a:normAutofit fontScale="90000"/>
          </a:bodyPr>
          <a:lstStyle/>
          <a:p>
            <a:pPr marL="457200" indent="-457200" algn="l" eaLnBrk="1" fontAlgn="auto" hangingPunct="1">
              <a:lnSpc>
                <a:spcPct val="90000"/>
              </a:lnSpc>
              <a:spcAft>
                <a:spcPts val="0"/>
              </a:spcAft>
              <a:defRPr/>
            </a:pPr>
            <a:r>
              <a:rPr lang="tr-TR" sz="2700" b="1" dirty="0" smtClean="0"/>
              <a:t>	</a:t>
            </a:r>
            <a:r>
              <a:rPr lang="tr-TR" sz="2700" b="1" dirty="0" smtClean="0">
                <a:solidFill>
                  <a:srgbClr val="FF0000"/>
                </a:solidFill>
              </a:rPr>
              <a:t>1.</a:t>
            </a:r>
            <a:r>
              <a:rPr lang="tr-TR" sz="2700" b="1" dirty="0" smtClean="0"/>
              <a:t> Ticaret Sicili</a:t>
            </a:r>
            <a:br>
              <a:rPr lang="tr-TR" sz="2700" b="1" dirty="0" smtClean="0"/>
            </a:br>
            <a:r>
              <a:rPr lang="tr-TR" sz="2700" b="1" dirty="0" smtClean="0"/>
              <a:t/>
            </a:r>
            <a:br>
              <a:rPr lang="tr-TR" sz="2700" b="1" dirty="0" smtClean="0"/>
            </a:br>
            <a:r>
              <a:rPr lang="tr-TR" sz="2700" b="1" dirty="0" smtClean="0">
                <a:solidFill>
                  <a:srgbClr val="FF0000"/>
                </a:solidFill>
              </a:rPr>
              <a:t>2.</a:t>
            </a:r>
            <a:r>
              <a:rPr lang="tr-TR" sz="2700" b="1" dirty="0" smtClean="0"/>
              <a:t> Ticaret Şirketleri</a:t>
            </a:r>
            <a:br>
              <a:rPr lang="tr-TR" sz="2700" b="1" dirty="0" smtClean="0"/>
            </a:br>
            <a:r>
              <a:rPr lang="tr-TR" sz="2700" b="1" dirty="0" smtClean="0"/>
              <a:t/>
            </a:r>
            <a:br>
              <a:rPr lang="tr-TR" sz="2700" b="1" dirty="0" smtClean="0"/>
            </a:br>
            <a:r>
              <a:rPr lang="tr-TR" sz="2700" b="1" dirty="0" smtClean="0">
                <a:solidFill>
                  <a:srgbClr val="FF0000"/>
                </a:solidFill>
              </a:rPr>
              <a:t>3. </a:t>
            </a:r>
            <a:r>
              <a:rPr lang="tr-TR" sz="2700" b="1" dirty="0" smtClean="0"/>
              <a:t>Denetim</a:t>
            </a:r>
            <a:br>
              <a:rPr lang="tr-TR" sz="2700" b="1" dirty="0" smtClean="0"/>
            </a:br>
            <a:r>
              <a:rPr lang="tr-TR" sz="2700" b="1" dirty="0" smtClean="0"/>
              <a:t> </a:t>
            </a:r>
            <a:br>
              <a:rPr lang="tr-TR" sz="2700" b="1" dirty="0" smtClean="0"/>
            </a:br>
            <a:r>
              <a:rPr lang="tr-TR" sz="2700" b="1" dirty="0" smtClean="0">
                <a:solidFill>
                  <a:srgbClr val="FF0000"/>
                </a:solidFill>
              </a:rPr>
              <a:t>4. </a:t>
            </a:r>
            <a:r>
              <a:rPr lang="tr-TR" sz="2700" b="1" kern="0" dirty="0" smtClean="0"/>
              <a:t>Yönetmelik ve Tebliğler</a:t>
            </a:r>
            <a:br>
              <a:rPr lang="tr-TR" sz="2700" b="1" kern="0" dirty="0" smtClean="0"/>
            </a:br>
            <a:r>
              <a:rPr lang="tr-TR" sz="2700" b="1" dirty="0" smtClean="0">
                <a:latin typeface="Cambria" pitchFamily="18" charset="0"/>
              </a:rPr>
              <a:t/>
            </a:r>
            <a:br>
              <a:rPr lang="tr-TR" sz="2700" b="1" dirty="0" smtClean="0">
                <a:latin typeface="Cambria" pitchFamily="18" charset="0"/>
              </a:rPr>
            </a:br>
            <a:r>
              <a:rPr lang="tr-TR" sz="1800" b="1" kern="0" dirty="0" smtClean="0">
                <a:latin typeface="Cambria" pitchFamily="18" charset="0"/>
              </a:rPr>
              <a:t/>
            </a:r>
            <a:br>
              <a:rPr lang="tr-TR" sz="1800" b="1" kern="0" dirty="0" smtClean="0">
                <a:latin typeface="Cambria" pitchFamily="18" charset="0"/>
              </a:rPr>
            </a:br>
            <a:r>
              <a:rPr lang="tr-TR" sz="1800" b="1" kern="0" dirty="0" smtClean="0">
                <a:latin typeface="Cambria" pitchFamily="18" charset="0"/>
              </a:rPr>
              <a:t/>
            </a:r>
            <a:br>
              <a:rPr lang="tr-TR" sz="1800" b="1" kern="0" dirty="0" smtClean="0">
                <a:latin typeface="Cambria" pitchFamily="18" charset="0"/>
              </a:rPr>
            </a:br>
            <a:endParaRPr lang="tr-TR" sz="1800" b="1" kern="0" dirty="0" smtClean="0">
              <a:latin typeface="Cambria" pitchFamily="18" charset="0"/>
            </a:endParaRPr>
          </a:p>
        </p:txBody>
      </p:sp>
      <p:sp>
        <p:nvSpPr>
          <p:cNvPr id="5" name="4 Slayt Numarası Yer Tutucusu"/>
          <p:cNvSpPr>
            <a:spLocks noGrp="1"/>
          </p:cNvSpPr>
          <p:nvPr>
            <p:ph type="sldNum" sz="quarter" idx="12"/>
          </p:nvPr>
        </p:nvSpPr>
        <p:spPr/>
        <p:txBody>
          <a:bodyPr/>
          <a:lstStyle/>
          <a:p>
            <a:pPr>
              <a:defRPr/>
            </a:pPr>
            <a:fld id="{E5AC5206-DD58-4C37-8D9B-4174D207B974}"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1055688" y="914400"/>
            <a:ext cx="6180137" cy="492125"/>
          </a:xfrm>
          <a:prstGeom prst="rect">
            <a:avLst/>
          </a:prstGeom>
          <a:noFill/>
        </p:spPr>
        <p:txBody>
          <a:bodyPr>
            <a:spAutoFit/>
          </a:bodyPr>
          <a:lstStyle/>
          <a:p>
            <a:pPr algn="ctr">
              <a:defRPr/>
            </a:pPr>
            <a:r>
              <a:rPr lang="tr-TR" sz="2600" b="1" kern="0" spc="-100" dirty="0">
                <a:solidFill>
                  <a:srgbClr val="FF0000"/>
                </a:solidFill>
                <a:latin typeface="+mj-lt"/>
                <a:ea typeface="+mj-ea"/>
                <a:cs typeface="+mj-cs"/>
              </a:rPr>
              <a:t>Ticaret Siciline İlişkin Görevler</a:t>
            </a:r>
          </a:p>
        </p:txBody>
      </p:sp>
      <p:sp>
        <p:nvSpPr>
          <p:cNvPr id="8" name="Title 1"/>
          <p:cNvSpPr>
            <a:spLocks noGrp="1"/>
          </p:cNvSpPr>
          <p:nvPr>
            <p:ph type="ctrTitle"/>
          </p:nvPr>
        </p:nvSpPr>
        <p:spPr>
          <a:xfrm>
            <a:off x="803275" y="2065338"/>
            <a:ext cx="7853363" cy="3776662"/>
          </a:xfrm>
        </p:spPr>
        <p:txBody>
          <a:bodyPr rtlCol="0" anchor="t">
            <a:normAutofit/>
          </a:bodyPr>
          <a:lstStyle/>
          <a:p>
            <a:pPr algn="l" eaLnBrk="1" fontAlgn="auto" hangingPunct="1">
              <a:lnSpc>
                <a:spcPct val="90000"/>
              </a:lnSpc>
              <a:spcAft>
                <a:spcPts val="0"/>
              </a:spcAft>
              <a:defRPr/>
            </a:pPr>
            <a:r>
              <a:rPr lang="tr-TR" sz="2400" b="1" kern="0" dirty="0" smtClean="0">
                <a:solidFill>
                  <a:srgbClr val="FF0000"/>
                </a:solidFill>
              </a:rPr>
              <a:t>-</a:t>
            </a:r>
            <a:r>
              <a:rPr lang="tr-TR" sz="2400" b="1" kern="0" dirty="0" smtClean="0"/>
              <a:t>  Ticaret Sicili Müdürlüklerinin Kuruluşuna İzin Vermek ve Faaliyetlerini Denetlemek</a:t>
            </a:r>
            <a:br>
              <a:rPr lang="tr-TR" sz="2400" b="1" kern="0" dirty="0" smtClean="0"/>
            </a:br>
            <a:r>
              <a:rPr lang="tr-TR" sz="2400" b="1" kern="0" dirty="0" smtClean="0"/>
              <a:t/>
            </a:r>
            <a:br>
              <a:rPr lang="tr-TR" sz="2400" b="1" kern="0" dirty="0" smtClean="0"/>
            </a:br>
            <a:r>
              <a:rPr lang="tr-TR" sz="2400" b="1" kern="0" dirty="0" smtClean="0">
                <a:solidFill>
                  <a:srgbClr val="FF0000"/>
                </a:solidFill>
              </a:rPr>
              <a:t>- </a:t>
            </a:r>
            <a:r>
              <a:rPr lang="tr-TR" sz="2400" b="1" kern="0" dirty="0" smtClean="0"/>
              <a:t> Ticaret Sicili Müdürlerinin Atanma ve Görevden Alınmasında Uygun Görüş Vermek</a:t>
            </a:r>
            <a:br>
              <a:rPr lang="tr-TR" sz="2400" b="1" kern="0" dirty="0" smtClean="0"/>
            </a:br>
            <a:r>
              <a:rPr lang="tr-TR" sz="2400" b="1" kern="0" dirty="0" smtClean="0">
                <a:solidFill>
                  <a:srgbClr val="FF0000"/>
                </a:solidFill>
              </a:rPr>
              <a:t/>
            </a:r>
            <a:br>
              <a:rPr lang="tr-TR" sz="2400" b="1" kern="0" dirty="0" smtClean="0">
                <a:solidFill>
                  <a:srgbClr val="FF0000"/>
                </a:solidFill>
              </a:rPr>
            </a:br>
            <a:r>
              <a:rPr lang="tr-TR" sz="2400" b="1" kern="0" dirty="0" smtClean="0">
                <a:solidFill>
                  <a:srgbClr val="FF0000"/>
                </a:solidFill>
              </a:rPr>
              <a:t>-</a:t>
            </a:r>
            <a:r>
              <a:rPr lang="tr-TR" sz="2400" b="1" kern="0" dirty="0" smtClean="0"/>
              <a:t>  Ticaret Sicili Kayıtlarının Elektronik Ortamda Tutulmasına ve Sicil İşlemlerinin Elektronik Ortamda Yapılmasına İlişkin Çalışmaları Yürütmek</a:t>
            </a:r>
            <a:br>
              <a:rPr lang="tr-TR" sz="2400" b="1" kern="0" dirty="0" smtClean="0"/>
            </a:br>
            <a:r>
              <a:rPr lang="tr-TR" sz="2400" b="1" kern="0" dirty="0" smtClean="0"/>
              <a:t/>
            </a:r>
            <a:br>
              <a:rPr lang="tr-TR" sz="2400" b="1" kern="0" dirty="0" smtClean="0"/>
            </a:br>
            <a:r>
              <a:rPr lang="tr-TR" sz="2400" b="1" kern="0" dirty="0" smtClean="0">
                <a:solidFill>
                  <a:srgbClr val="FF0000"/>
                </a:solidFill>
              </a:rPr>
              <a:t>MERSİS :</a:t>
            </a:r>
            <a:r>
              <a:rPr lang="tr-TR" sz="2400" b="1" kern="0" dirty="0" smtClean="0"/>
              <a:t> “Merkezi Sicil Kayıt Sistemi”</a:t>
            </a:r>
          </a:p>
        </p:txBody>
      </p:sp>
      <p:sp>
        <p:nvSpPr>
          <p:cNvPr id="5" name="4 Slayt Numarası Yer Tutucusu"/>
          <p:cNvSpPr>
            <a:spLocks noGrp="1"/>
          </p:cNvSpPr>
          <p:nvPr>
            <p:ph type="sldNum" sz="quarter" idx="12"/>
          </p:nvPr>
        </p:nvSpPr>
        <p:spPr/>
        <p:txBody>
          <a:bodyPr/>
          <a:lstStyle/>
          <a:p>
            <a:pPr>
              <a:defRPr/>
            </a:pPr>
            <a:fld id="{DCBB4E86-454D-4BF5-9373-30D7B6D8F35D}"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5488" y="1180868"/>
            <a:ext cx="7615237" cy="4683125"/>
          </a:xfrm>
        </p:spPr>
        <p:txBody>
          <a:bodyPr rtlCol="0" anchor="t">
            <a:noAutofit/>
          </a:bodyPr>
          <a:lstStyle/>
          <a:p>
            <a:pPr algn="l" eaLnBrk="1" fontAlgn="auto" hangingPunct="1">
              <a:lnSpc>
                <a:spcPct val="90000"/>
              </a:lnSpc>
              <a:spcAft>
                <a:spcPts val="0"/>
              </a:spcAft>
              <a:buClr>
                <a:srgbClr val="FF0000"/>
              </a:buClr>
              <a:defRPr/>
            </a:pPr>
            <a:r>
              <a:rPr lang="tr-TR" sz="2200" b="1" kern="0" dirty="0" smtClean="0"/>
              <a:t/>
            </a:r>
            <a:br>
              <a:rPr lang="tr-TR" sz="2200" b="1" kern="0" dirty="0" smtClean="0"/>
            </a:br>
            <a:r>
              <a:rPr lang="tr-TR" sz="2200" b="1" kern="0" dirty="0" smtClean="0"/>
              <a:t>Yeni Türk Ticaret Kanunu </a:t>
            </a:r>
            <a:r>
              <a:rPr lang="tr-TR" sz="2200" b="1" kern="0" dirty="0" smtClean="0">
                <a:solidFill>
                  <a:srgbClr val="FF0000"/>
                </a:solidFill>
              </a:rPr>
              <a:t>14 Şubat 2011 </a:t>
            </a:r>
            <a:r>
              <a:rPr lang="tr-TR" sz="2200" b="1" kern="0" dirty="0" smtClean="0"/>
              <a:t>Tarihinde Resmi Gazete’de Yayımlanmıştır.</a:t>
            </a:r>
            <a:br>
              <a:rPr lang="tr-TR" sz="2200" b="1" kern="0" dirty="0" smtClean="0"/>
            </a:br>
            <a:r>
              <a:rPr lang="tr-TR" sz="2200" b="1" kern="0" dirty="0" smtClean="0"/>
              <a:t/>
            </a:r>
            <a:br>
              <a:rPr lang="tr-TR" sz="2200" b="1" kern="0" dirty="0" smtClean="0"/>
            </a:br>
            <a:r>
              <a:rPr lang="tr-TR" sz="2200" b="1" kern="0" dirty="0" smtClean="0"/>
              <a:t>26 Haziran 2012 Tarihli ve 6335 Sayılı Türk Ticaret Kanunu ile Türk Ticaret Kanununun Yürürlüğü ve Uygulama Şekli Hakkında Kanunda Değişiklik Yapılmasına Dair Kanun’la Yeni Tük Ticaret Kanunu’nda,</a:t>
            </a:r>
            <a:r>
              <a:rPr lang="tr-TR" sz="2200" b="1" kern="0" dirty="0" smtClean="0">
                <a:solidFill>
                  <a:srgbClr val="FF0000"/>
                </a:solidFill>
              </a:rPr>
              <a:t/>
            </a:r>
            <a:br>
              <a:rPr lang="tr-TR" sz="2200" b="1" kern="0" dirty="0" smtClean="0">
                <a:solidFill>
                  <a:srgbClr val="FF0000"/>
                </a:solidFill>
              </a:rPr>
            </a:br>
            <a:r>
              <a:rPr lang="tr-TR" sz="2200" b="1" kern="0" dirty="0" smtClean="0">
                <a:solidFill>
                  <a:srgbClr val="FF0000"/>
                </a:solidFill>
              </a:rPr>
              <a:t>-  16 Başlık Altında 25 Maddeyi Etkileyen Temel Değişiklik,</a:t>
            </a:r>
            <a:br>
              <a:rPr lang="tr-TR" sz="2200" b="1" kern="0" dirty="0" smtClean="0">
                <a:solidFill>
                  <a:srgbClr val="FF0000"/>
                </a:solidFill>
              </a:rPr>
            </a:br>
            <a:r>
              <a:rPr lang="tr-TR" sz="2200" b="1" kern="0" dirty="0" smtClean="0">
                <a:solidFill>
                  <a:srgbClr val="FF0000"/>
                </a:solidFill>
              </a:rPr>
              <a:t>-  17 Başlık Altında 84 Maddeyi Etkileyen Tali Değişiklik</a:t>
            </a:r>
            <a:r>
              <a:rPr lang="tr-TR" sz="2200" b="1" kern="0" dirty="0" smtClean="0"/>
              <a:t/>
            </a:r>
            <a:br>
              <a:rPr lang="tr-TR" sz="2200" b="1" kern="0" dirty="0" smtClean="0"/>
            </a:br>
            <a:r>
              <a:rPr lang="tr-TR" sz="2200" b="1" kern="0" dirty="0" smtClean="0"/>
              <a:t>Yapılmıştır</a:t>
            </a:r>
            <a:r>
              <a:rPr lang="tr-TR" sz="2200" b="1" kern="0" dirty="0" smtClean="0"/>
              <a:t>.</a:t>
            </a:r>
            <a:br>
              <a:rPr lang="tr-TR" sz="2200" b="1" kern="0" dirty="0" smtClean="0"/>
            </a:br>
            <a:r>
              <a:rPr lang="tr-TR" sz="2200" b="1" kern="0" dirty="0" smtClean="0"/>
              <a:t/>
            </a:r>
            <a:br>
              <a:rPr lang="tr-TR" sz="2200" b="1" kern="0" dirty="0" smtClean="0"/>
            </a:br>
            <a:r>
              <a:rPr lang="tr-TR" sz="2200" b="1" kern="0" spc="-100" dirty="0" smtClean="0"/>
              <a:t> 6102 Sayılı Türk Ticaret Kanunu </a:t>
            </a:r>
            <a:r>
              <a:rPr lang="tr-TR" sz="2200" b="1" kern="0" spc="-100" dirty="0" smtClean="0">
                <a:solidFill>
                  <a:srgbClr val="FF0000"/>
                </a:solidFill>
              </a:rPr>
              <a:t>1535 Madde ve 9 Geçici Maddeden</a:t>
            </a:r>
            <a:r>
              <a:rPr lang="tr-TR" sz="2200" b="1" kern="0" spc="-100" dirty="0" smtClean="0"/>
              <a:t> Oluşmaktadır</a:t>
            </a:r>
            <a:r>
              <a:rPr lang="tr-TR" sz="2200" b="1" kern="0" spc="-100" dirty="0" smtClean="0"/>
              <a:t>.</a:t>
            </a:r>
            <a:br>
              <a:rPr lang="tr-TR" sz="2200" b="1" kern="0" spc="-100" dirty="0" smtClean="0"/>
            </a:br>
            <a:r>
              <a:rPr lang="tr-TR" sz="2200" b="1" kern="0" spc="-100" dirty="0" smtClean="0"/>
              <a:t/>
            </a:r>
            <a:br>
              <a:rPr lang="tr-TR" sz="2200" b="1" kern="0" spc="-100" dirty="0" smtClean="0"/>
            </a:br>
            <a:r>
              <a:rPr lang="tr-TR" sz="2200" b="1" kern="0" spc="-100" dirty="0" smtClean="0"/>
              <a:t>Kanun </a:t>
            </a:r>
            <a:r>
              <a:rPr lang="tr-TR" sz="2200" b="1" kern="0" spc="-100" dirty="0" smtClean="0">
                <a:solidFill>
                  <a:srgbClr val="FF0000"/>
                </a:solidFill>
              </a:rPr>
              <a:t>1 Temmuz 2012 </a:t>
            </a:r>
            <a:r>
              <a:rPr lang="tr-TR" sz="2200" b="1" kern="0" spc="-100" dirty="0" smtClean="0"/>
              <a:t>Tarihinde Yürürlüğe Girmiştir.</a:t>
            </a:r>
            <a:endParaRPr lang="tr-TR" sz="2200" b="1" kern="0" dirty="0" smtClean="0"/>
          </a:p>
        </p:txBody>
      </p:sp>
      <p:sp>
        <p:nvSpPr>
          <p:cNvPr id="3" name="2 Slayt Numarası Yer Tutucusu"/>
          <p:cNvSpPr>
            <a:spLocks noGrp="1"/>
          </p:cNvSpPr>
          <p:nvPr>
            <p:ph type="sldNum" sz="quarter" idx="12"/>
          </p:nvPr>
        </p:nvSpPr>
        <p:spPr/>
        <p:txBody>
          <a:bodyPr/>
          <a:lstStyle/>
          <a:p>
            <a:pPr>
              <a:defRPr/>
            </a:pPr>
            <a:fld id="{1D6E6123-BE4E-4A0F-A03D-ED1DD89B954F}"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1055688" y="914400"/>
            <a:ext cx="6180137" cy="492125"/>
          </a:xfrm>
          <a:prstGeom prst="rect">
            <a:avLst/>
          </a:prstGeom>
          <a:noFill/>
        </p:spPr>
        <p:txBody>
          <a:bodyPr>
            <a:spAutoFit/>
          </a:bodyPr>
          <a:lstStyle/>
          <a:p>
            <a:pPr algn="ctr">
              <a:defRPr/>
            </a:pPr>
            <a:r>
              <a:rPr lang="tr-TR" sz="2600" b="1" kern="0" spc="-100" dirty="0">
                <a:solidFill>
                  <a:srgbClr val="FF0000"/>
                </a:solidFill>
                <a:latin typeface="+mj-lt"/>
                <a:ea typeface="+mj-ea"/>
                <a:cs typeface="+mj-cs"/>
              </a:rPr>
              <a:t>Ticaret Şirketlerine İlişkin Görevler</a:t>
            </a:r>
          </a:p>
        </p:txBody>
      </p:sp>
      <p:sp>
        <p:nvSpPr>
          <p:cNvPr id="8" name="Title 1"/>
          <p:cNvSpPr>
            <a:spLocks noGrp="1"/>
          </p:cNvSpPr>
          <p:nvPr>
            <p:ph type="ctrTitle"/>
          </p:nvPr>
        </p:nvSpPr>
        <p:spPr>
          <a:xfrm>
            <a:off x="1009650" y="1924050"/>
            <a:ext cx="7866063" cy="4572000"/>
          </a:xfrm>
        </p:spPr>
        <p:txBody>
          <a:bodyPr rtlCol="0" anchor="t">
            <a:noAutofit/>
          </a:bodyPr>
          <a:lstStyle/>
          <a:p>
            <a:pPr algn="l" eaLnBrk="1" fontAlgn="auto" hangingPunct="1">
              <a:lnSpc>
                <a:spcPct val="90000"/>
              </a:lnSpc>
              <a:spcAft>
                <a:spcPts val="0"/>
              </a:spcAft>
              <a:defRPr/>
            </a:pPr>
            <a:r>
              <a:rPr lang="tr-TR" sz="2400" b="1" kern="0" dirty="0" smtClean="0">
                <a:solidFill>
                  <a:srgbClr val="FF0000"/>
                </a:solidFill>
              </a:rPr>
              <a:t>-</a:t>
            </a:r>
            <a:r>
              <a:rPr lang="tr-TR" sz="2400" b="1" kern="0" dirty="0" smtClean="0"/>
              <a:t>  Kuruluşuna Bakanlıkça İzin Verilecek Anonim Şirketleri Belirlemek ve Bu Şirketlerin Kuruluş ve Esas Sözleşme Değişikliklerine İzin Vermek</a:t>
            </a:r>
            <a:r>
              <a:rPr lang="tr-TR" sz="1000" b="1" kern="0" dirty="0" smtClean="0"/>
              <a:t/>
            </a:r>
            <a:br>
              <a:rPr lang="tr-TR" sz="1000" b="1" kern="0" dirty="0" smtClean="0"/>
            </a:br>
            <a:r>
              <a:rPr lang="tr-TR" sz="2400" b="1" kern="0" dirty="0" smtClean="0"/>
              <a:t/>
            </a:r>
            <a:br>
              <a:rPr lang="tr-TR" sz="2400" b="1" kern="0" dirty="0" smtClean="0"/>
            </a:br>
            <a:r>
              <a:rPr lang="tr-TR" sz="2400" b="1" kern="0" dirty="0" smtClean="0">
                <a:solidFill>
                  <a:srgbClr val="FF0000"/>
                </a:solidFill>
              </a:rPr>
              <a:t>- </a:t>
            </a:r>
            <a:r>
              <a:rPr lang="tr-TR" sz="2400" b="1" kern="0" dirty="0" smtClean="0"/>
              <a:t> Genel Kurul Toplantılarında Bakanlık Temsilcisi Görevlendirmek</a:t>
            </a:r>
            <a:br>
              <a:rPr lang="tr-TR" sz="2400" b="1" kern="0" dirty="0" smtClean="0"/>
            </a:br>
            <a:r>
              <a:rPr lang="tr-TR" sz="2400" b="1" kern="0" dirty="0" smtClean="0"/>
              <a:t/>
            </a:r>
            <a:br>
              <a:rPr lang="tr-TR" sz="2400" b="1" kern="0" dirty="0" smtClean="0"/>
            </a:br>
            <a:r>
              <a:rPr lang="tr-TR" sz="2400" b="1" kern="0" dirty="0" smtClean="0">
                <a:solidFill>
                  <a:srgbClr val="FF0000"/>
                </a:solidFill>
              </a:rPr>
              <a:t>-</a:t>
            </a:r>
            <a:r>
              <a:rPr lang="tr-TR" sz="2400" b="1" kern="0" dirty="0" smtClean="0"/>
              <a:t>  Halka Açık Olmayan Anonim Şirketlerin Kayıtlı Sermaye Sistemine Girmesine ve Çıkmasına İzin Vermek, Sistemden Çıkarmak</a:t>
            </a:r>
            <a:br>
              <a:rPr lang="tr-TR" sz="2400" b="1" kern="0" dirty="0" smtClean="0"/>
            </a:br>
            <a:r>
              <a:rPr lang="tr-TR" sz="2400" b="1" kern="0" dirty="0" smtClean="0"/>
              <a:t/>
            </a:r>
            <a:br>
              <a:rPr lang="tr-TR" sz="2400" b="1" kern="0" dirty="0" smtClean="0"/>
            </a:br>
            <a:r>
              <a:rPr lang="tr-TR" sz="2400" b="1" kern="0" dirty="0" smtClean="0"/>
              <a:t/>
            </a:r>
            <a:br>
              <a:rPr lang="tr-TR" sz="2400" b="1" kern="0" dirty="0" smtClean="0"/>
            </a:br>
            <a:r>
              <a:rPr lang="tr-TR" sz="2400" b="1" kern="0" dirty="0" smtClean="0"/>
              <a:t/>
            </a:r>
            <a:br>
              <a:rPr lang="tr-TR" sz="2400" b="1" kern="0" dirty="0" smtClean="0"/>
            </a:br>
            <a:r>
              <a:rPr lang="tr-TR" sz="2400" b="1" kern="0" dirty="0" smtClean="0"/>
              <a:t/>
            </a:r>
            <a:br>
              <a:rPr lang="tr-TR" sz="2400" b="1" kern="0" dirty="0" smtClean="0"/>
            </a:br>
            <a:r>
              <a:rPr lang="tr-TR" sz="2400" b="1" kern="0" dirty="0" smtClean="0"/>
              <a:t/>
            </a:r>
            <a:br>
              <a:rPr lang="tr-TR" sz="2400" b="1" kern="0" dirty="0" smtClean="0"/>
            </a:br>
            <a:r>
              <a:rPr lang="tr-TR" sz="2400" b="1" kern="0" dirty="0" smtClean="0"/>
              <a:t/>
            </a:r>
            <a:br>
              <a:rPr lang="tr-TR" sz="2400" b="1" kern="0" dirty="0" smtClean="0"/>
            </a:br>
            <a:endParaRPr lang="tr-TR" sz="2400" b="1" kern="0" dirty="0" smtClean="0"/>
          </a:p>
        </p:txBody>
      </p:sp>
      <p:sp>
        <p:nvSpPr>
          <p:cNvPr id="5" name="4 Slayt Numarası Yer Tutucusu"/>
          <p:cNvSpPr>
            <a:spLocks noGrp="1"/>
          </p:cNvSpPr>
          <p:nvPr>
            <p:ph type="sldNum" sz="quarter" idx="12"/>
          </p:nvPr>
        </p:nvSpPr>
        <p:spPr/>
        <p:txBody>
          <a:bodyPr/>
          <a:lstStyle/>
          <a:p>
            <a:pPr>
              <a:defRPr/>
            </a:pPr>
            <a:fld id="{405579E8-D1F6-424D-9195-F289CE5C710C}"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1055688" y="914400"/>
            <a:ext cx="6180137" cy="492125"/>
          </a:xfrm>
          <a:prstGeom prst="rect">
            <a:avLst/>
          </a:prstGeom>
          <a:noFill/>
        </p:spPr>
        <p:txBody>
          <a:bodyPr>
            <a:spAutoFit/>
          </a:bodyPr>
          <a:lstStyle/>
          <a:p>
            <a:pPr algn="ctr">
              <a:defRPr/>
            </a:pPr>
            <a:r>
              <a:rPr lang="tr-TR" sz="2600" b="1" kern="0" spc="-100" dirty="0">
                <a:solidFill>
                  <a:srgbClr val="FF0000"/>
                </a:solidFill>
                <a:latin typeface="+mj-lt"/>
                <a:ea typeface="+mj-ea"/>
                <a:cs typeface="+mj-cs"/>
              </a:rPr>
              <a:t>Ticaret Şirketlerine İlişkin Görevler</a:t>
            </a:r>
          </a:p>
        </p:txBody>
      </p:sp>
      <p:sp>
        <p:nvSpPr>
          <p:cNvPr id="8" name="Title 1"/>
          <p:cNvSpPr>
            <a:spLocks noGrp="1"/>
          </p:cNvSpPr>
          <p:nvPr>
            <p:ph type="ctrTitle"/>
          </p:nvPr>
        </p:nvSpPr>
        <p:spPr>
          <a:xfrm>
            <a:off x="1009650" y="1896395"/>
            <a:ext cx="8134350" cy="4572000"/>
          </a:xfrm>
        </p:spPr>
        <p:txBody>
          <a:bodyPr rtlCol="0" anchor="t">
            <a:noAutofit/>
          </a:bodyPr>
          <a:lstStyle/>
          <a:p>
            <a:pPr algn="l" eaLnBrk="1" fontAlgn="auto" hangingPunct="1">
              <a:lnSpc>
                <a:spcPct val="110000"/>
              </a:lnSpc>
              <a:spcAft>
                <a:spcPts val="0"/>
              </a:spcAft>
              <a:defRPr/>
            </a:pPr>
            <a:r>
              <a:rPr lang="tr-TR" sz="2100" b="1" kern="0" dirty="0" smtClean="0">
                <a:solidFill>
                  <a:srgbClr val="FF0000"/>
                </a:solidFill>
              </a:rPr>
              <a:t>- </a:t>
            </a:r>
            <a:r>
              <a:rPr lang="tr-TR" sz="2100" b="1" kern="0" dirty="0" smtClean="0"/>
              <a:t> </a:t>
            </a:r>
            <a:r>
              <a:rPr lang="tr-TR" sz="2100" b="1" kern="0" dirty="0" smtClean="0"/>
              <a:t>Şirketi Temsile Yetkili Tasfiye Memurlarından Hiçbiri Türk Vatandaşı Değilse ve Hiçbirinin Türkiye’de Yerleşim Yeri Bulunmuyorsa</a:t>
            </a:r>
            <a:r>
              <a:rPr lang="tr-TR" sz="2100" b="1" kern="0" dirty="0" smtClean="0"/>
              <a:t> </a:t>
            </a:r>
            <a:r>
              <a:rPr lang="tr-TR" sz="2100" b="1" kern="0" dirty="0" smtClean="0"/>
              <a:t>Tasfiye </a:t>
            </a:r>
            <a:r>
              <a:rPr lang="tr-TR" sz="2100" b="1" kern="0" dirty="0" smtClean="0"/>
              <a:t>Memuru Atanmasını </a:t>
            </a:r>
            <a:r>
              <a:rPr lang="tr-TR" sz="2100" b="1" kern="0" dirty="0" smtClean="0"/>
              <a:t>İstemek ve Şirketin </a:t>
            </a:r>
            <a:r>
              <a:rPr lang="tr-TR" sz="2100" b="1" kern="0" dirty="0" smtClean="0"/>
              <a:t>Tasfiyesinde Şirket Alacaklılarının Alacaklarının Depo Edileceği Bankayı </a:t>
            </a:r>
            <a:r>
              <a:rPr lang="tr-TR" sz="2100" b="1" kern="0" dirty="0" smtClean="0"/>
              <a:t>Belirlemek</a:t>
            </a:r>
            <a:br>
              <a:rPr lang="tr-TR" sz="2100" b="1" kern="0" dirty="0" smtClean="0"/>
            </a:br>
            <a:r>
              <a:rPr lang="tr-TR" sz="2100" b="1" kern="0" dirty="0" smtClean="0"/>
              <a:t/>
            </a:r>
            <a:br>
              <a:rPr lang="tr-TR" sz="2100" b="1" kern="0" dirty="0" smtClean="0"/>
            </a:br>
            <a:r>
              <a:rPr lang="tr-TR" sz="2100" b="1" kern="0" dirty="0" smtClean="0">
                <a:solidFill>
                  <a:srgbClr val="FF0000"/>
                </a:solidFill>
              </a:rPr>
              <a:t>- </a:t>
            </a:r>
            <a:r>
              <a:rPr lang="tr-TR" sz="2100" b="1" kern="0" dirty="0" smtClean="0"/>
              <a:t> Ticaret Şirketlerinin İşlemlerini Kanunun 210’uncu Maddesi Uyarınca Denetlemek (Denetime </a:t>
            </a:r>
            <a:r>
              <a:rPr lang="tr-TR" sz="2100" b="1" kern="0" dirty="0" smtClean="0"/>
              <a:t>İlişkin </a:t>
            </a:r>
            <a:r>
              <a:rPr lang="tr-TR" sz="2100" b="1" kern="0" dirty="0" smtClean="0"/>
              <a:t>U</a:t>
            </a:r>
            <a:r>
              <a:rPr lang="tr-TR" sz="2100" b="1" kern="0" dirty="0" smtClean="0"/>
              <a:t>sul </a:t>
            </a:r>
            <a:r>
              <a:rPr lang="tr-TR" sz="2100" b="1" kern="0" dirty="0" smtClean="0"/>
              <a:t>ve </a:t>
            </a:r>
            <a:r>
              <a:rPr lang="tr-TR" sz="2100" b="1" kern="0" dirty="0" smtClean="0"/>
              <a:t>Esaslar “</a:t>
            </a:r>
            <a:r>
              <a:rPr lang="tr-TR" sz="2100" b="1" dirty="0" smtClean="0"/>
              <a:t>Ticaret </a:t>
            </a:r>
            <a:r>
              <a:rPr lang="tr-TR" sz="2100" b="1" dirty="0" smtClean="0"/>
              <a:t>Şirketlerinin Gümrük ve Ticaret Bakanlığınca Denetlenmesi Hakkında </a:t>
            </a:r>
            <a:r>
              <a:rPr lang="tr-TR" sz="2100" b="1" dirty="0" err="1" smtClean="0"/>
              <a:t>Yönetmelik”te</a:t>
            </a:r>
            <a:r>
              <a:rPr lang="tr-TR" sz="2100" b="1" dirty="0" smtClean="0"/>
              <a:t> </a:t>
            </a:r>
            <a:r>
              <a:rPr lang="tr-TR" sz="2100" b="1" dirty="0" smtClean="0"/>
              <a:t>D</a:t>
            </a:r>
            <a:r>
              <a:rPr lang="tr-TR" sz="2100" b="1" dirty="0" smtClean="0"/>
              <a:t>üzenlenmiştir.)</a:t>
            </a:r>
            <a:br>
              <a:rPr lang="tr-TR" sz="2100" b="1" dirty="0" smtClean="0"/>
            </a:br>
            <a:r>
              <a:rPr lang="tr-TR" sz="2100" b="1" kern="0" dirty="0" smtClean="0"/>
              <a:t/>
            </a:r>
            <a:br>
              <a:rPr lang="tr-TR" sz="2100" b="1" kern="0" dirty="0" smtClean="0"/>
            </a:br>
            <a:r>
              <a:rPr lang="tr-TR" sz="2100" b="1" kern="0" dirty="0" smtClean="0">
                <a:solidFill>
                  <a:srgbClr val="FF0000"/>
                </a:solidFill>
              </a:rPr>
              <a:t>- </a:t>
            </a:r>
            <a:r>
              <a:rPr lang="tr-TR" sz="2100" b="1" kern="0" dirty="0" smtClean="0"/>
              <a:t>Kamu </a:t>
            </a:r>
            <a:r>
              <a:rPr lang="tr-TR" sz="2100" b="1" kern="0" dirty="0" smtClean="0"/>
              <a:t>D</a:t>
            </a:r>
            <a:r>
              <a:rPr lang="tr-TR" sz="2100" b="1" kern="0" dirty="0" smtClean="0"/>
              <a:t>üzenine </a:t>
            </a:r>
            <a:r>
              <a:rPr lang="tr-TR" sz="2100" b="1" kern="0" dirty="0" smtClean="0"/>
              <a:t>veya </a:t>
            </a:r>
            <a:r>
              <a:rPr lang="tr-TR" sz="2100" b="1" kern="0" dirty="0" smtClean="0"/>
              <a:t>İşletme </a:t>
            </a:r>
            <a:r>
              <a:rPr lang="tr-TR" sz="2100" b="1" kern="0" dirty="0" smtClean="0"/>
              <a:t>K</a:t>
            </a:r>
            <a:r>
              <a:rPr lang="tr-TR" sz="2100" b="1" kern="0" dirty="0" smtClean="0"/>
              <a:t>onusuna </a:t>
            </a:r>
            <a:r>
              <a:rPr lang="tr-TR" sz="2100" b="1" kern="0" dirty="0" smtClean="0"/>
              <a:t>A</a:t>
            </a:r>
            <a:r>
              <a:rPr lang="tr-TR" sz="2100" b="1" kern="0" dirty="0" smtClean="0"/>
              <a:t>ykırı  </a:t>
            </a:r>
            <a:r>
              <a:rPr lang="tr-TR" sz="2100" b="1" kern="0" dirty="0" smtClean="0"/>
              <a:t>İ</a:t>
            </a:r>
            <a:r>
              <a:rPr lang="tr-TR" sz="2100" b="1" kern="0" dirty="0" smtClean="0"/>
              <a:t>şlemlerde </a:t>
            </a:r>
            <a:r>
              <a:rPr lang="tr-TR" sz="2100" b="1" kern="0" dirty="0" smtClean="0"/>
              <a:t>veya </a:t>
            </a:r>
            <a:r>
              <a:rPr lang="tr-TR" sz="2100" b="1" kern="0" dirty="0" smtClean="0"/>
              <a:t>Bu </a:t>
            </a:r>
            <a:r>
              <a:rPr lang="tr-TR" sz="2100" b="1" kern="0" dirty="0" smtClean="0"/>
              <a:t>Y</a:t>
            </a:r>
            <a:r>
              <a:rPr lang="tr-TR" sz="2100" b="1" kern="0" dirty="0" smtClean="0"/>
              <a:t>önde </a:t>
            </a:r>
            <a:r>
              <a:rPr lang="tr-TR" sz="2100" b="1" kern="0" dirty="0" smtClean="0"/>
              <a:t>H</a:t>
            </a:r>
            <a:r>
              <a:rPr lang="tr-TR" sz="2100" b="1" kern="0" dirty="0" smtClean="0"/>
              <a:t>azırlıklarda </a:t>
            </a:r>
            <a:r>
              <a:rPr lang="tr-TR" sz="2100" b="1" kern="0" dirty="0" smtClean="0"/>
              <a:t>ya da </a:t>
            </a:r>
            <a:r>
              <a:rPr lang="tr-TR" sz="2100" b="1" kern="0" dirty="0" smtClean="0"/>
              <a:t>Muvazaalı  </a:t>
            </a:r>
            <a:r>
              <a:rPr lang="tr-TR" sz="2100" b="1" kern="0" dirty="0" smtClean="0"/>
              <a:t>İ</a:t>
            </a:r>
            <a:r>
              <a:rPr lang="tr-TR" sz="2100" b="1" kern="0" dirty="0" smtClean="0"/>
              <a:t>ş  </a:t>
            </a:r>
            <a:r>
              <a:rPr lang="tr-TR" sz="2100" b="1" kern="0" dirty="0" smtClean="0"/>
              <a:t>ve </a:t>
            </a:r>
            <a:r>
              <a:rPr lang="tr-TR" sz="2100" b="1" kern="0" dirty="0" smtClean="0"/>
              <a:t>Faaliyetlerde </a:t>
            </a:r>
            <a:r>
              <a:rPr lang="tr-TR" sz="2100" b="1" kern="0" dirty="0" smtClean="0"/>
              <a:t>B</a:t>
            </a:r>
            <a:r>
              <a:rPr lang="tr-TR" sz="2100" b="1" kern="0" dirty="0" smtClean="0"/>
              <a:t>ulunduğu </a:t>
            </a:r>
            <a:r>
              <a:rPr lang="tr-TR" sz="2100" b="1" kern="0" dirty="0" smtClean="0"/>
              <a:t>B</a:t>
            </a:r>
            <a:r>
              <a:rPr lang="tr-TR" sz="2100" b="1" kern="0" dirty="0" smtClean="0"/>
              <a:t>elirlenen </a:t>
            </a:r>
            <a:r>
              <a:rPr lang="tr-TR" sz="2100" b="1" kern="0" dirty="0" smtClean="0"/>
              <a:t>T</a:t>
            </a:r>
            <a:r>
              <a:rPr lang="tr-TR" sz="2100" b="1" kern="0" dirty="0" smtClean="0"/>
              <a:t>icaret </a:t>
            </a:r>
            <a:r>
              <a:rPr lang="tr-TR" sz="2100" b="1" kern="0" dirty="0" smtClean="0"/>
              <a:t>Ş</a:t>
            </a:r>
            <a:r>
              <a:rPr lang="tr-TR" sz="2100" b="1" kern="0" dirty="0" smtClean="0"/>
              <a:t>irketleri </a:t>
            </a:r>
            <a:r>
              <a:rPr lang="tr-TR" sz="2100" b="1" kern="0" dirty="0" smtClean="0"/>
              <a:t>H</a:t>
            </a:r>
            <a:r>
              <a:rPr lang="tr-TR" sz="2100" b="1" kern="0" dirty="0" smtClean="0"/>
              <a:t>akkında</a:t>
            </a:r>
            <a:r>
              <a:rPr lang="tr-TR" sz="2100" b="1" kern="0" dirty="0" smtClean="0"/>
              <a:t> Fesih Davası Açmak</a:t>
            </a:r>
            <a:r>
              <a:rPr lang="tr-TR" sz="2100" b="1" kern="0" dirty="0" smtClean="0"/>
              <a:t/>
            </a:r>
            <a:br>
              <a:rPr lang="tr-TR" sz="2100" b="1" kern="0" dirty="0" smtClean="0"/>
            </a:br>
            <a:r>
              <a:rPr lang="tr-TR" sz="2100" b="1" kern="0" dirty="0" smtClean="0"/>
              <a:t/>
            </a:r>
            <a:br>
              <a:rPr lang="tr-TR" sz="2100" b="1" kern="0" dirty="0" smtClean="0"/>
            </a:br>
            <a:r>
              <a:rPr lang="tr-TR" sz="2100" b="1" kern="0" dirty="0" smtClean="0"/>
              <a:t/>
            </a:r>
            <a:br>
              <a:rPr lang="tr-TR" sz="2100" b="1" kern="0" dirty="0" smtClean="0"/>
            </a:br>
            <a:r>
              <a:rPr lang="tr-TR" sz="2100" b="1" kern="0" dirty="0" smtClean="0"/>
              <a:t/>
            </a:r>
            <a:br>
              <a:rPr lang="tr-TR" sz="2100" b="1" kern="0" dirty="0" smtClean="0"/>
            </a:br>
            <a:endParaRPr lang="tr-TR" sz="2100" b="1" kern="0" dirty="0" smtClean="0"/>
          </a:p>
        </p:txBody>
      </p:sp>
      <p:sp>
        <p:nvSpPr>
          <p:cNvPr id="5" name="4 Slayt Numarası Yer Tutucusu"/>
          <p:cNvSpPr>
            <a:spLocks noGrp="1"/>
          </p:cNvSpPr>
          <p:nvPr>
            <p:ph type="sldNum" sz="quarter" idx="12"/>
          </p:nvPr>
        </p:nvSpPr>
        <p:spPr/>
        <p:txBody>
          <a:bodyPr/>
          <a:lstStyle/>
          <a:p>
            <a:pPr>
              <a:defRPr/>
            </a:pPr>
            <a:fld id="{BC622E78-B3E2-4419-8EEF-2F64DC5D3C59}"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3 Metin kutusu"/>
          <p:cNvSpPr txBox="1"/>
          <p:nvPr/>
        </p:nvSpPr>
        <p:spPr>
          <a:xfrm>
            <a:off x="661988" y="1071563"/>
            <a:ext cx="6810375" cy="492443"/>
          </a:xfrm>
          <a:prstGeom prst="rect">
            <a:avLst/>
          </a:prstGeom>
          <a:noFill/>
        </p:spPr>
        <p:txBody>
          <a:bodyPr>
            <a:spAutoFit/>
          </a:bodyPr>
          <a:lstStyle/>
          <a:p>
            <a:pPr algn="ctr">
              <a:defRPr/>
            </a:pPr>
            <a:r>
              <a:rPr lang="tr-TR" sz="2600" b="1" kern="0" spc="-100" dirty="0" smtClean="0">
                <a:solidFill>
                  <a:srgbClr val="FF0000"/>
                </a:solidFill>
                <a:latin typeface="+mj-lt"/>
                <a:ea typeface="+mj-ea"/>
                <a:cs typeface="+mj-cs"/>
              </a:rPr>
              <a:t>Yönetmelik </a:t>
            </a:r>
            <a:r>
              <a:rPr lang="tr-TR" sz="2600" b="1" kern="0" spc="-100" dirty="0">
                <a:solidFill>
                  <a:srgbClr val="FF0000"/>
                </a:solidFill>
                <a:latin typeface="+mj-lt"/>
                <a:ea typeface="+mj-ea"/>
                <a:cs typeface="+mj-cs"/>
              </a:rPr>
              <a:t>ve Tebliğler</a:t>
            </a:r>
          </a:p>
        </p:txBody>
      </p:sp>
      <p:sp>
        <p:nvSpPr>
          <p:cNvPr id="8" name="Title 1"/>
          <p:cNvSpPr>
            <a:spLocks noGrp="1"/>
          </p:cNvSpPr>
          <p:nvPr>
            <p:ph type="ctrTitle"/>
          </p:nvPr>
        </p:nvSpPr>
        <p:spPr>
          <a:xfrm>
            <a:off x="1009650" y="2149475"/>
            <a:ext cx="8134350" cy="4572000"/>
          </a:xfrm>
        </p:spPr>
        <p:txBody>
          <a:bodyPr rtlCol="0" anchor="t">
            <a:noAutofit/>
          </a:bodyPr>
          <a:lstStyle/>
          <a:p>
            <a:pPr algn="l" eaLnBrk="1" fontAlgn="auto" hangingPunct="1">
              <a:lnSpc>
                <a:spcPct val="90000"/>
              </a:lnSpc>
              <a:spcAft>
                <a:spcPts val="0"/>
              </a:spcAft>
              <a:defRPr/>
            </a:pPr>
            <a:r>
              <a:rPr lang="tr-TR" sz="2500" b="1" kern="0" dirty="0" smtClean="0"/>
              <a:t>-  7 Yönetmelik</a:t>
            </a:r>
            <a:br>
              <a:rPr lang="tr-TR" sz="2500" b="1" kern="0" dirty="0" smtClean="0"/>
            </a:br>
            <a:r>
              <a:rPr lang="tr-TR" sz="2500" b="1" kern="0" dirty="0" smtClean="0"/>
              <a:t/>
            </a:r>
            <a:br>
              <a:rPr lang="tr-TR" sz="2500" b="1" kern="0" dirty="0" smtClean="0"/>
            </a:br>
            <a:r>
              <a:rPr lang="tr-TR" sz="2500" b="1" kern="0" dirty="0" smtClean="0"/>
              <a:t>-  10 Tebliğ</a:t>
            </a:r>
            <a:br>
              <a:rPr lang="tr-TR" sz="2500" b="1" kern="0" dirty="0" smtClean="0"/>
            </a:br>
            <a:r>
              <a:rPr lang="tr-TR" sz="2500" b="1" kern="0" dirty="0" smtClean="0"/>
              <a:t/>
            </a:r>
            <a:br>
              <a:rPr lang="tr-TR" sz="2500" b="1" kern="0" dirty="0" smtClean="0"/>
            </a:br>
            <a:r>
              <a:rPr lang="tr-TR" sz="2500" b="1" kern="0" dirty="0" smtClean="0"/>
              <a:t>-  Uygulama Tebliği</a:t>
            </a:r>
            <a:br>
              <a:rPr lang="tr-TR" sz="2500" b="1" kern="0" dirty="0" smtClean="0"/>
            </a:br>
            <a:r>
              <a:rPr lang="tr-TR" sz="2500" b="1" kern="0" dirty="0" smtClean="0"/>
              <a:t/>
            </a:r>
            <a:br>
              <a:rPr lang="tr-TR" sz="2500" b="1" kern="0" dirty="0" smtClean="0"/>
            </a:br>
            <a:r>
              <a:rPr lang="tr-TR" sz="2500" b="1" kern="0" dirty="0" smtClean="0"/>
              <a:t>6335 Sayılı Kanunla Yapılan Değişiklik Uyarınca Bakanlığımızca Çıkarılacak Yönetmelik ve Tebliğlerin </a:t>
            </a:r>
            <a:br>
              <a:rPr lang="tr-TR" sz="2500" b="1" kern="0" dirty="0" smtClean="0"/>
            </a:br>
            <a:r>
              <a:rPr lang="tr-TR" sz="2500" b="1" kern="0" dirty="0" smtClean="0">
                <a:solidFill>
                  <a:srgbClr val="FF0000"/>
                </a:solidFill>
              </a:rPr>
              <a:t>1 Ocak 2013 </a:t>
            </a:r>
            <a:r>
              <a:rPr lang="tr-TR" sz="2500" b="1" kern="0" dirty="0" smtClean="0"/>
              <a:t>Tarihine Kadar Yürürlüğe Konulması Gerekmektedir.</a:t>
            </a:r>
            <a:br>
              <a:rPr lang="tr-TR" sz="2500" b="1" kern="0" dirty="0" smtClean="0"/>
            </a:br>
            <a:r>
              <a:rPr lang="tr-TR" sz="2500" b="1" kern="0" dirty="0" smtClean="0"/>
              <a:t/>
            </a:r>
            <a:br>
              <a:rPr lang="tr-TR" sz="2500" b="1" kern="0" dirty="0" smtClean="0"/>
            </a:br>
            <a:r>
              <a:rPr lang="tr-TR" sz="2500" b="1" kern="0" dirty="0" smtClean="0"/>
              <a:t/>
            </a:r>
            <a:br>
              <a:rPr lang="tr-TR" sz="2500" b="1" kern="0" dirty="0" smtClean="0"/>
            </a:br>
            <a:r>
              <a:rPr lang="tr-TR" sz="2500" b="1" kern="0" dirty="0" smtClean="0"/>
              <a:t/>
            </a:r>
            <a:br>
              <a:rPr lang="tr-TR" sz="2500" b="1" kern="0" dirty="0" smtClean="0"/>
            </a:br>
            <a:r>
              <a:rPr lang="tr-TR" sz="2500" b="1" kern="0" dirty="0" smtClean="0"/>
              <a:t/>
            </a:r>
            <a:br>
              <a:rPr lang="tr-TR" sz="2500" b="1" kern="0" dirty="0" smtClean="0"/>
            </a:br>
            <a:endParaRPr lang="tr-TR" sz="2500" b="1" kern="0" dirty="0" smtClean="0"/>
          </a:p>
        </p:txBody>
      </p:sp>
      <p:sp>
        <p:nvSpPr>
          <p:cNvPr id="5" name="4 Slayt Numarası Yer Tutucusu"/>
          <p:cNvSpPr>
            <a:spLocks noGrp="1"/>
          </p:cNvSpPr>
          <p:nvPr>
            <p:ph type="sldNum" sz="quarter" idx="12"/>
          </p:nvPr>
        </p:nvSpPr>
        <p:spPr/>
        <p:txBody>
          <a:bodyPr/>
          <a:lstStyle/>
          <a:p>
            <a:pPr>
              <a:defRPr/>
            </a:pPr>
            <a:fld id="{B0ED73F1-4A10-4ED5-84CC-0E7B209E3659}" type="slidenum">
              <a:rPr lang="en-US" smtClean="0"/>
              <a:pPr>
                <a:defRPr/>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39813" y="960438"/>
            <a:ext cx="7551737" cy="5291137"/>
          </a:xfrm>
        </p:spPr>
        <p:txBody>
          <a:bodyPr rtlCol="0" anchor="t">
            <a:normAutofit fontScale="90000"/>
          </a:bodyPr>
          <a:lstStyle/>
          <a:p>
            <a:pPr marL="457200" indent="-457200" algn="l" eaLnBrk="1" fontAlgn="auto" hangingPunct="1">
              <a:lnSpc>
                <a:spcPct val="90000"/>
              </a:lnSpc>
              <a:spcAft>
                <a:spcPts val="0"/>
              </a:spcAft>
              <a:defRPr/>
            </a:pPr>
            <a:r>
              <a:rPr lang="tr-TR" sz="3100" b="1" kern="0" dirty="0" smtClean="0">
                <a:solidFill>
                  <a:srgbClr val="FF0000"/>
                </a:solidFill>
                <a:latin typeface="Cambria" pitchFamily="18" charset="0"/>
              </a:rPr>
              <a:t>	</a:t>
            </a:r>
            <a:r>
              <a:rPr lang="tr-TR" sz="3100" b="1" kern="0" dirty="0" smtClean="0">
                <a:solidFill>
                  <a:srgbClr val="FF0000"/>
                </a:solidFill>
              </a:rPr>
              <a:t>YÖNETMELİKLER</a:t>
            </a:r>
            <a:r>
              <a:rPr lang="tr-TR" sz="2700" b="1" kern="0" dirty="0" smtClean="0">
                <a:solidFill>
                  <a:srgbClr val="FF0000"/>
                </a:solidFill>
              </a:rPr>
              <a:t/>
            </a:r>
            <a:br>
              <a:rPr lang="tr-TR" sz="2700" b="1" kern="0" dirty="0" smtClean="0">
                <a:solidFill>
                  <a:srgbClr val="FF0000"/>
                </a:solidFill>
              </a:rPr>
            </a:br>
            <a:r>
              <a:rPr lang="tr-TR" sz="2700" b="1" dirty="0" smtClean="0">
                <a:solidFill>
                  <a:srgbClr val="FF0000"/>
                </a:solidFill>
              </a:rPr>
              <a:t/>
            </a:r>
            <a:br>
              <a:rPr lang="tr-TR" sz="2700" b="1" dirty="0" smtClean="0">
                <a:solidFill>
                  <a:srgbClr val="FF0000"/>
                </a:solidFill>
              </a:rPr>
            </a:br>
            <a:r>
              <a:rPr lang="tr-TR" sz="2700" b="1" dirty="0" smtClean="0"/>
              <a:t/>
            </a:r>
            <a:br>
              <a:rPr lang="tr-TR" sz="2700" b="1" dirty="0" smtClean="0"/>
            </a:br>
            <a:r>
              <a:rPr lang="tr-TR" sz="2700" b="1" dirty="0" smtClean="0">
                <a:solidFill>
                  <a:srgbClr val="0070C0"/>
                </a:solidFill>
              </a:rPr>
              <a:t>1) Ticaret Şirketlerinin Gümrük ve Ticaret Bakanlığınca Denetlenmesi Hakkında Yönetmelik</a:t>
            </a:r>
            <a:br>
              <a:rPr lang="tr-TR" sz="2700" b="1" dirty="0" smtClean="0">
                <a:solidFill>
                  <a:srgbClr val="0070C0"/>
                </a:solidFill>
              </a:rPr>
            </a:br>
            <a:r>
              <a:rPr lang="tr-TR" sz="2700" b="1" dirty="0" smtClean="0">
                <a:solidFill>
                  <a:srgbClr val="0070C0"/>
                </a:solidFill>
              </a:rPr>
              <a:t>(28 Ağustos 2012 – 28395 RG)</a:t>
            </a:r>
            <a:r>
              <a:rPr lang="tr-TR" sz="2700" b="1" dirty="0" smtClean="0"/>
              <a:t/>
            </a:r>
            <a:br>
              <a:rPr lang="tr-TR" sz="2700" b="1" dirty="0" smtClean="0"/>
            </a:br>
            <a:r>
              <a:rPr lang="tr-TR" sz="2700" b="1" dirty="0" smtClean="0"/>
              <a:t/>
            </a:r>
            <a:br>
              <a:rPr lang="tr-TR" sz="2700" b="1" dirty="0" smtClean="0"/>
            </a:br>
            <a:r>
              <a:rPr lang="tr-TR" sz="2700" b="1" dirty="0" smtClean="0">
                <a:solidFill>
                  <a:srgbClr val="0070C0"/>
                </a:solidFill>
              </a:rPr>
              <a:t>2) Anonim Şirketlerde Elektronik Ortamda Yapılacak Genel Kurullara İlişkin Yönetmelik</a:t>
            </a:r>
            <a:br>
              <a:rPr lang="tr-TR" sz="2700" b="1" dirty="0" smtClean="0">
                <a:solidFill>
                  <a:srgbClr val="0070C0"/>
                </a:solidFill>
              </a:rPr>
            </a:br>
            <a:r>
              <a:rPr lang="tr-TR" sz="2700" b="1" dirty="0" smtClean="0">
                <a:solidFill>
                  <a:srgbClr val="0070C0"/>
                </a:solidFill>
              </a:rPr>
              <a:t>(28 Ağustos 2012 – 28395 RG)</a:t>
            </a:r>
            <a:r>
              <a:rPr lang="tr-TR" sz="2700" b="1" dirty="0" smtClean="0"/>
              <a:t/>
            </a:r>
            <a:br>
              <a:rPr lang="tr-TR" sz="2700" b="1" dirty="0" smtClean="0"/>
            </a:br>
            <a:r>
              <a:rPr lang="tr-TR" sz="2700" b="1" dirty="0" smtClean="0"/>
              <a:t> </a:t>
            </a:r>
            <a:br>
              <a:rPr lang="tr-TR" sz="2700" b="1" dirty="0" smtClean="0"/>
            </a:br>
            <a:r>
              <a:rPr lang="tr-TR" sz="2700" b="1" dirty="0" smtClean="0">
                <a:solidFill>
                  <a:srgbClr val="0070C0"/>
                </a:solidFill>
              </a:rPr>
              <a:t>3) Şirketlerin Yıllık Faaliyet Raporunun Asgari  İçeriğinin Belirlenmesi Hakkında Yönetmelik</a:t>
            </a:r>
            <a:br>
              <a:rPr lang="tr-TR" sz="2700" b="1" dirty="0" smtClean="0">
                <a:solidFill>
                  <a:srgbClr val="0070C0"/>
                </a:solidFill>
              </a:rPr>
            </a:br>
            <a:r>
              <a:rPr lang="tr-TR" sz="2700" b="1" dirty="0" smtClean="0">
                <a:solidFill>
                  <a:srgbClr val="0070C0"/>
                </a:solidFill>
              </a:rPr>
              <a:t>(28 Ağustos 2012 – 28395 RG)</a:t>
            </a:r>
            <a:br>
              <a:rPr lang="tr-TR" sz="2700" b="1" dirty="0" smtClean="0">
                <a:solidFill>
                  <a:srgbClr val="0070C0"/>
                </a:solidFill>
              </a:rPr>
            </a:br>
            <a:r>
              <a:rPr lang="tr-TR" sz="2700" b="1" dirty="0" smtClean="0">
                <a:solidFill>
                  <a:srgbClr val="0070C0"/>
                </a:solidFill>
              </a:rPr>
              <a:t/>
            </a:r>
            <a:br>
              <a:rPr lang="tr-TR" sz="2700" b="1" dirty="0" smtClean="0">
                <a:solidFill>
                  <a:srgbClr val="0070C0"/>
                </a:solidFill>
              </a:rPr>
            </a:br>
            <a:r>
              <a:rPr lang="tr-TR" sz="2700" b="1" dirty="0" smtClean="0"/>
              <a:t> 4) Ticaret Sicili Yönetmeliği </a:t>
            </a:r>
            <a:br>
              <a:rPr lang="tr-TR" sz="2700" b="1" dirty="0" smtClean="0"/>
            </a:br>
            <a:r>
              <a:rPr lang="tr-TR" sz="2700" b="1" kern="0" dirty="0" smtClean="0">
                <a:solidFill>
                  <a:srgbClr val="000000"/>
                </a:solidFill>
              </a:rPr>
              <a:t/>
            </a:r>
            <a:br>
              <a:rPr lang="tr-TR" sz="2700" b="1" kern="0" dirty="0" smtClean="0">
                <a:solidFill>
                  <a:srgbClr val="000000"/>
                </a:solidFill>
              </a:rPr>
            </a:br>
            <a:r>
              <a:rPr lang="tr-TR" sz="2700" b="1" kern="0" dirty="0" smtClean="0">
                <a:solidFill>
                  <a:srgbClr val="000000"/>
                </a:solidFill>
              </a:rPr>
              <a:t/>
            </a:r>
            <a:br>
              <a:rPr lang="tr-TR" sz="2700" b="1" kern="0" dirty="0" smtClean="0">
                <a:solidFill>
                  <a:srgbClr val="000000"/>
                </a:solidFill>
              </a:rPr>
            </a:br>
            <a:r>
              <a:rPr lang="tr-TR" sz="2700" b="1" dirty="0" smtClean="0">
                <a:latin typeface="Cambria" pitchFamily="18" charset="0"/>
              </a:rPr>
              <a:t/>
            </a:r>
            <a:br>
              <a:rPr lang="tr-TR" sz="2700" b="1" dirty="0" smtClean="0">
                <a:latin typeface="Cambria" pitchFamily="18" charset="0"/>
              </a:rPr>
            </a:br>
            <a:r>
              <a:rPr lang="tr-TR" sz="1800" b="1" kern="0" dirty="0" smtClean="0">
                <a:solidFill>
                  <a:srgbClr val="000000"/>
                </a:solidFill>
                <a:latin typeface="Cambria" pitchFamily="18" charset="0"/>
              </a:rPr>
              <a:t/>
            </a:r>
            <a:br>
              <a:rPr lang="tr-TR" sz="1800" b="1" kern="0" dirty="0" smtClean="0">
                <a:solidFill>
                  <a:srgbClr val="000000"/>
                </a:solidFill>
                <a:latin typeface="Cambria" pitchFamily="18" charset="0"/>
              </a:rPr>
            </a:br>
            <a:r>
              <a:rPr lang="tr-TR" sz="1800" b="1" kern="0" dirty="0" smtClean="0">
                <a:solidFill>
                  <a:srgbClr val="000000"/>
                </a:solidFill>
                <a:latin typeface="Cambria" pitchFamily="18" charset="0"/>
              </a:rPr>
              <a:t/>
            </a:r>
            <a:br>
              <a:rPr lang="tr-TR" sz="1800" b="1" kern="0" dirty="0" smtClean="0">
                <a:solidFill>
                  <a:srgbClr val="000000"/>
                </a:solidFill>
                <a:latin typeface="Cambria" pitchFamily="18" charset="0"/>
              </a:rPr>
            </a:br>
            <a:endParaRPr lang="tr-TR" sz="1800" b="1" kern="0" dirty="0" smtClean="0">
              <a:solidFill>
                <a:srgbClr val="000000"/>
              </a:solidFill>
              <a:latin typeface="Cambria" pitchFamily="18" charset="0"/>
            </a:endParaRPr>
          </a:p>
        </p:txBody>
      </p:sp>
      <p:sp>
        <p:nvSpPr>
          <p:cNvPr id="3" name="2 Slayt Numarası Yer Tutucusu"/>
          <p:cNvSpPr>
            <a:spLocks noGrp="1"/>
          </p:cNvSpPr>
          <p:nvPr>
            <p:ph type="sldNum" sz="quarter" idx="12"/>
          </p:nvPr>
        </p:nvSpPr>
        <p:spPr/>
        <p:txBody>
          <a:bodyPr/>
          <a:lstStyle/>
          <a:p>
            <a:pPr>
              <a:defRPr/>
            </a:pPr>
            <a:fld id="{AA27A5C2-4A86-4D16-A064-12F7A5DEC22E}"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98563" y="1717941"/>
            <a:ext cx="7331075" cy="5291137"/>
          </a:xfrm>
        </p:spPr>
        <p:txBody>
          <a:bodyPr rtlCol="0" anchor="t">
            <a:normAutofit/>
          </a:bodyPr>
          <a:lstStyle/>
          <a:p>
            <a:pPr algn="l" eaLnBrk="1" hangingPunct="1">
              <a:defRPr/>
            </a:pPr>
            <a:r>
              <a:rPr lang="tr-TR" sz="2400" b="1" dirty="0" smtClean="0">
                <a:ea typeface="+mn-ea"/>
                <a:cs typeface="Arial" charset="0"/>
              </a:rPr>
              <a:t/>
            </a:r>
            <a:br>
              <a:rPr lang="tr-TR" sz="2400" b="1" dirty="0" smtClean="0">
                <a:ea typeface="+mn-ea"/>
                <a:cs typeface="Arial" charset="0"/>
              </a:rPr>
            </a:br>
            <a:r>
              <a:rPr lang="tr-TR" sz="2400" b="1" dirty="0" smtClean="0">
                <a:ea typeface="+mn-ea"/>
                <a:cs typeface="Arial" charset="0"/>
              </a:rPr>
              <a:t>5</a:t>
            </a:r>
            <a:r>
              <a:rPr lang="tr-TR" sz="2400" b="1" dirty="0" smtClean="0">
                <a:ea typeface="+mn-ea"/>
                <a:cs typeface="Arial" charset="0"/>
              </a:rPr>
              <a:t>) Anonim Şirketlerin Genel Kurul Toplantılarının Usul ve Esasları İle Bu Toplantılarda Bulunacak Gümrük Ve Ticaret Bakanlığı Temsilcileri Hakkında Yönetmelik</a:t>
            </a:r>
            <a:br>
              <a:rPr lang="tr-TR" sz="2400" b="1" dirty="0" smtClean="0">
                <a:ea typeface="+mn-ea"/>
                <a:cs typeface="Arial" charset="0"/>
              </a:rPr>
            </a:br>
            <a:r>
              <a:rPr lang="tr-TR" sz="2400" b="1" dirty="0" smtClean="0">
                <a:ea typeface="+mn-ea"/>
                <a:cs typeface="Arial" charset="0"/>
              </a:rPr>
              <a:t/>
            </a:r>
            <a:br>
              <a:rPr lang="tr-TR" sz="2400" b="1" dirty="0" smtClean="0">
                <a:ea typeface="+mn-ea"/>
                <a:cs typeface="Arial" charset="0"/>
              </a:rPr>
            </a:br>
            <a:r>
              <a:rPr lang="tr-TR" sz="2400" b="1" dirty="0" smtClean="0">
                <a:ea typeface="+mn-ea"/>
                <a:cs typeface="Arial" charset="0"/>
              </a:rPr>
              <a:t>6) Küçük ve Orta Büyüklükteki İşletmeleri Tanımlayan Ölçütlerin Belirlenmesi Hakkında Yönetmelik </a:t>
            </a:r>
            <a:br>
              <a:rPr lang="tr-TR" sz="2400" b="1" dirty="0" smtClean="0">
                <a:ea typeface="+mn-ea"/>
                <a:cs typeface="Arial" charset="0"/>
              </a:rPr>
            </a:br>
            <a:r>
              <a:rPr lang="tr-TR" sz="1800" b="1" dirty="0" smtClean="0">
                <a:ea typeface="+mn-ea"/>
                <a:cs typeface="Arial" charset="0"/>
              </a:rPr>
              <a:t> </a:t>
            </a:r>
            <a:r>
              <a:rPr lang="tr-TR" sz="1800" dirty="0" smtClean="0">
                <a:ea typeface="+mn-ea"/>
                <a:cs typeface="Arial" charset="0"/>
              </a:rPr>
              <a:t/>
            </a:r>
            <a:br>
              <a:rPr lang="tr-TR" sz="1800" dirty="0" smtClean="0">
                <a:ea typeface="+mn-ea"/>
                <a:cs typeface="Arial" charset="0"/>
              </a:rPr>
            </a:br>
            <a:r>
              <a:rPr lang="tr-TR" sz="2400" b="1" dirty="0" smtClean="0">
                <a:ea typeface="+mn-ea"/>
                <a:cs typeface="Arial" charset="0"/>
              </a:rPr>
              <a:t>7) Sermaye Şirketlerinin Açacakları İnternet Sitesine Dair Yönetmelik</a:t>
            </a:r>
            <a:r>
              <a:rPr lang="tr-TR" sz="1800" dirty="0" smtClean="0">
                <a:ea typeface="+mn-ea"/>
                <a:cs typeface="Arial" charset="0"/>
              </a:rPr>
              <a:t/>
            </a:r>
            <a:br>
              <a:rPr lang="tr-TR" sz="1800" dirty="0" smtClean="0">
                <a:ea typeface="+mn-ea"/>
                <a:cs typeface="Arial" charset="0"/>
              </a:rPr>
            </a:br>
            <a:endParaRPr lang="tr-TR" sz="1800" b="1" kern="0" dirty="0" smtClean="0">
              <a:latin typeface="Cambria" pitchFamily="18" charset="0"/>
            </a:endParaRPr>
          </a:p>
        </p:txBody>
      </p:sp>
      <p:sp>
        <p:nvSpPr>
          <p:cNvPr id="3" name="2 Slayt Numarası Yer Tutucusu"/>
          <p:cNvSpPr>
            <a:spLocks noGrp="1"/>
          </p:cNvSpPr>
          <p:nvPr>
            <p:ph type="sldNum" sz="quarter" idx="12"/>
          </p:nvPr>
        </p:nvSpPr>
        <p:spPr/>
        <p:txBody>
          <a:bodyPr/>
          <a:lstStyle/>
          <a:p>
            <a:pPr>
              <a:defRPr/>
            </a:pPr>
            <a:fld id="{B519F550-2E0D-4095-A2CA-B3AE162114DF}"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88988" y="393700"/>
            <a:ext cx="8355012" cy="6464300"/>
          </a:xfrm>
        </p:spPr>
        <p:txBody>
          <a:bodyPr rtlCol="0" anchor="t">
            <a:noAutofit/>
          </a:bodyPr>
          <a:lstStyle/>
          <a:p>
            <a:pPr marL="457200" indent="-457200" algn="l" eaLnBrk="1" fontAlgn="auto" hangingPunct="1">
              <a:lnSpc>
                <a:spcPct val="90000"/>
              </a:lnSpc>
              <a:spcAft>
                <a:spcPts val="0"/>
              </a:spcAft>
              <a:defRPr/>
            </a:pPr>
            <a:r>
              <a:rPr lang="tr-TR" sz="2200" b="1" dirty="0" smtClean="0">
                <a:solidFill>
                  <a:srgbClr val="FF0000"/>
                </a:solidFill>
              </a:rPr>
              <a:t>	TEBLİĞLER</a:t>
            </a:r>
            <a:br>
              <a:rPr lang="tr-TR" sz="2200" b="1" dirty="0" smtClean="0">
                <a:solidFill>
                  <a:srgbClr val="FF0000"/>
                </a:solidFill>
              </a:rPr>
            </a:br>
            <a:r>
              <a:rPr lang="tr-TR" sz="2200" b="1" dirty="0" smtClean="0">
                <a:solidFill>
                  <a:srgbClr val="000000"/>
                </a:solidFill>
              </a:rPr>
              <a:t/>
            </a:r>
            <a:br>
              <a:rPr lang="tr-TR" sz="2200" b="1" dirty="0" smtClean="0">
                <a:solidFill>
                  <a:srgbClr val="000000"/>
                </a:solidFill>
              </a:rPr>
            </a:br>
            <a:r>
              <a:rPr lang="tr-TR" sz="2200" b="1" dirty="0" smtClean="0">
                <a:solidFill>
                  <a:srgbClr val="0070C0"/>
                </a:solidFill>
                <a:cs typeface="Arial" charset="0"/>
              </a:rPr>
              <a:t>1) Kâr Payı Avansı Dağıtımı Hakkında Tebliğ</a:t>
            </a:r>
            <a:br>
              <a:rPr lang="tr-TR" sz="2200" b="1" dirty="0" smtClean="0">
                <a:solidFill>
                  <a:srgbClr val="0070C0"/>
                </a:solidFill>
                <a:cs typeface="Arial" charset="0"/>
              </a:rPr>
            </a:br>
            <a:r>
              <a:rPr lang="tr-TR" sz="2200" b="1" dirty="0" smtClean="0">
                <a:solidFill>
                  <a:srgbClr val="0070C0"/>
                </a:solidFill>
                <a:cs typeface="Arial" charset="0"/>
              </a:rPr>
              <a:t>(9 Ağustos 2012 – 28379 RG)</a:t>
            </a:r>
            <a:br>
              <a:rPr lang="tr-TR" sz="2200" b="1" dirty="0" smtClean="0">
                <a:solidFill>
                  <a:srgbClr val="0070C0"/>
                </a:solidFill>
                <a:cs typeface="Arial" charset="0"/>
              </a:rPr>
            </a:br>
            <a:r>
              <a:rPr lang="tr-TR" sz="2200" b="1" dirty="0" smtClean="0">
                <a:solidFill>
                  <a:srgbClr val="0070C0"/>
                </a:solidFill>
                <a:cs typeface="Arial" charset="0"/>
              </a:rPr>
              <a:t/>
            </a:r>
            <a:br>
              <a:rPr lang="tr-TR" sz="2200" b="1" dirty="0" smtClean="0">
                <a:solidFill>
                  <a:srgbClr val="0070C0"/>
                </a:solidFill>
                <a:cs typeface="Arial" charset="0"/>
              </a:rPr>
            </a:br>
            <a:r>
              <a:rPr lang="tr-TR" sz="2200" b="1" dirty="0" smtClean="0">
                <a:solidFill>
                  <a:srgbClr val="0070C0"/>
                </a:solidFill>
                <a:cs typeface="Arial" charset="0"/>
              </a:rPr>
              <a:t> 2) Halka Açık Olmayan Anonim Şirketlerin Genel Kurullarında Birikimli Oy Kullanımına İlişkin Esaslar Hakkında Tebliğ</a:t>
            </a:r>
            <a:br>
              <a:rPr lang="tr-TR" sz="2200" b="1" dirty="0" smtClean="0">
                <a:solidFill>
                  <a:srgbClr val="0070C0"/>
                </a:solidFill>
                <a:cs typeface="Arial" charset="0"/>
              </a:rPr>
            </a:br>
            <a:r>
              <a:rPr lang="tr-TR" sz="2200" b="1" dirty="0" smtClean="0">
                <a:solidFill>
                  <a:srgbClr val="0070C0"/>
                </a:solidFill>
                <a:cs typeface="Arial" charset="0"/>
              </a:rPr>
              <a:t>(29 Ağustos 2012 – 28396 RG) </a:t>
            </a:r>
            <a:br>
              <a:rPr lang="tr-TR" sz="2200" b="1" dirty="0" smtClean="0">
                <a:solidFill>
                  <a:srgbClr val="0070C0"/>
                </a:solidFill>
                <a:cs typeface="Arial" charset="0"/>
              </a:rPr>
            </a:br>
            <a:r>
              <a:rPr lang="tr-TR" sz="2200" b="1" dirty="0" smtClean="0">
                <a:solidFill>
                  <a:srgbClr val="0070C0"/>
                </a:solidFill>
                <a:cs typeface="Arial" charset="0"/>
              </a:rPr>
              <a:t/>
            </a:r>
            <a:br>
              <a:rPr lang="tr-TR" sz="2200" b="1" dirty="0" smtClean="0">
                <a:solidFill>
                  <a:srgbClr val="0070C0"/>
                </a:solidFill>
                <a:cs typeface="Arial" charset="0"/>
              </a:rPr>
            </a:br>
            <a:r>
              <a:rPr lang="tr-TR" sz="2200" b="1" dirty="0" smtClean="0">
                <a:solidFill>
                  <a:srgbClr val="0070C0"/>
                </a:solidFill>
                <a:cs typeface="Arial" charset="0"/>
              </a:rPr>
              <a:t>3) Ticaret Şirketlerinde Anonim Şirket Genel Kurulları Dışında Elektronik Ortamda Yapılacak Kurullar Hakkında Tebliğ</a:t>
            </a:r>
            <a:br>
              <a:rPr lang="tr-TR" sz="2200" b="1" dirty="0" smtClean="0">
                <a:solidFill>
                  <a:srgbClr val="0070C0"/>
                </a:solidFill>
                <a:cs typeface="Arial" charset="0"/>
              </a:rPr>
            </a:br>
            <a:r>
              <a:rPr lang="tr-TR" sz="2200" b="1" dirty="0" smtClean="0">
                <a:solidFill>
                  <a:srgbClr val="0070C0"/>
                </a:solidFill>
                <a:cs typeface="Arial" charset="0"/>
              </a:rPr>
              <a:t>(29 Ağustos 2012 – 28396 RG)</a:t>
            </a:r>
            <a:br>
              <a:rPr lang="tr-TR" sz="2200" b="1" dirty="0" smtClean="0">
                <a:solidFill>
                  <a:srgbClr val="0070C0"/>
                </a:solidFill>
                <a:cs typeface="Arial" charset="0"/>
              </a:rPr>
            </a:br>
            <a:r>
              <a:rPr lang="tr-TR" sz="2200" b="1" dirty="0" smtClean="0">
                <a:solidFill>
                  <a:srgbClr val="0070C0"/>
                </a:solidFill>
                <a:cs typeface="Arial" charset="0"/>
              </a:rPr>
              <a:t/>
            </a:r>
            <a:br>
              <a:rPr lang="tr-TR" sz="2200" b="1" dirty="0" smtClean="0">
                <a:solidFill>
                  <a:srgbClr val="0070C0"/>
                </a:solidFill>
                <a:cs typeface="Arial" charset="0"/>
              </a:rPr>
            </a:br>
            <a:r>
              <a:rPr lang="tr-TR" sz="2200" b="1" dirty="0" smtClean="0">
                <a:solidFill>
                  <a:srgbClr val="0070C0"/>
                </a:solidFill>
                <a:cs typeface="Arial" charset="0"/>
              </a:rPr>
              <a:t>4) Anonim Şirketlerin Genel Kurullarında Uygulanacak Elektronik Genel Kurul Sistemi Hakkında Tebliğ</a:t>
            </a:r>
            <a:br>
              <a:rPr lang="tr-TR" sz="2200" b="1" dirty="0" smtClean="0">
                <a:solidFill>
                  <a:srgbClr val="0070C0"/>
                </a:solidFill>
                <a:cs typeface="Arial" charset="0"/>
              </a:rPr>
            </a:br>
            <a:r>
              <a:rPr lang="tr-TR" sz="2200" b="1" dirty="0" smtClean="0">
                <a:solidFill>
                  <a:srgbClr val="0070C0"/>
                </a:solidFill>
                <a:cs typeface="Arial" charset="0"/>
              </a:rPr>
              <a:t>(29 Ağustos 2012 – 28396 RG) </a:t>
            </a:r>
            <a:br>
              <a:rPr lang="tr-TR" sz="2200" b="1" dirty="0" smtClean="0">
                <a:solidFill>
                  <a:srgbClr val="0070C0"/>
                </a:solidFill>
                <a:cs typeface="Arial" charset="0"/>
              </a:rPr>
            </a:br>
            <a:r>
              <a:rPr lang="tr-TR" sz="2200" b="1" dirty="0" smtClean="0">
                <a:solidFill>
                  <a:srgbClr val="0070C0"/>
                </a:solidFill>
                <a:cs typeface="Arial" charset="0"/>
              </a:rPr>
              <a:t/>
            </a:r>
            <a:br>
              <a:rPr lang="tr-TR" sz="2200" b="1" dirty="0" smtClean="0">
                <a:solidFill>
                  <a:srgbClr val="0070C0"/>
                </a:solidFill>
                <a:cs typeface="Arial" charset="0"/>
              </a:rPr>
            </a:br>
            <a:r>
              <a:rPr lang="tr-TR" sz="2200" b="1" dirty="0" smtClean="0">
                <a:solidFill>
                  <a:srgbClr val="FF0000"/>
                </a:solidFill>
                <a:cs typeface="Arial" charset="0"/>
              </a:rPr>
              <a:t>5) Şirketlerde Yapı Değişikliği ve Ayni Sermaye Konulmasında Siciller Arası İşbirliğine İlişkin Tebliğ (Yayımlanmak üzere Başbakanlığa gönderilmiştir.)</a:t>
            </a:r>
            <a:r>
              <a:rPr lang="tr-TR" sz="2200" b="1" dirty="0" smtClean="0">
                <a:solidFill>
                  <a:srgbClr val="0070C0"/>
                </a:solidFill>
                <a:cs typeface="Arial" charset="0"/>
              </a:rPr>
              <a:t/>
            </a:r>
            <a:br>
              <a:rPr lang="tr-TR" sz="2200" b="1" dirty="0" smtClean="0">
                <a:solidFill>
                  <a:srgbClr val="0070C0"/>
                </a:solidFill>
                <a:cs typeface="Arial" charset="0"/>
              </a:rPr>
            </a:br>
            <a:r>
              <a:rPr lang="tr-TR" sz="2200" b="1" dirty="0" smtClean="0">
                <a:latin typeface="Cambria" pitchFamily="18" charset="0"/>
              </a:rPr>
              <a:t/>
            </a:r>
            <a:br>
              <a:rPr lang="tr-TR" sz="2200" b="1" dirty="0" smtClean="0">
                <a:latin typeface="Cambria" pitchFamily="18" charset="0"/>
              </a:rPr>
            </a:br>
            <a:r>
              <a:rPr lang="tr-TR" sz="2200" b="1" dirty="0" smtClean="0">
                <a:latin typeface="Cambria" pitchFamily="18" charset="0"/>
              </a:rPr>
              <a:t/>
            </a:r>
            <a:br>
              <a:rPr lang="tr-TR" sz="2200" b="1" dirty="0" smtClean="0">
                <a:latin typeface="Cambria" pitchFamily="18" charset="0"/>
              </a:rPr>
            </a:br>
            <a:r>
              <a:rPr lang="tr-TR" sz="2200" b="1" kern="0" dirty="0" smtClean="0">
                <a:solidFill>
                  <a:srgbClr val="000000"/>
                </a:solidFill>
                <a:latin typeface="Cambria" pitchFamily="18" charset="0"/>
              </a:rPr>
              <a:t/>
            </a:r>
            <a:br>
              <a:rPr lang="tr-TR" sz="2200" b="1" kern="0" dirty="0" smtClean="0">
                <a:solidFill>
                  <a:srgbClr val="000000"/>
                </a:solidFill>
                <a:latin typeface="Cambria" pitchFamily="18" charset="0"/>
              </a:rPr>
            </a:br>
            <a:r>
              <a:rPr lang="tr-TR" sz="2200" b="1" kern="0" dirty="0" smtClean="0">
                <a:solidFill>
                  <a:srgbClr val="000000"/>
                </a:solidFill>
                <a:latin typeface="Cambria" pitchFamily="18" charset="0"/>
              </a:rPr>
              <a:t/>
            </a:r>
            <a:br>
              <a:rPr lang="tr-TR" sz="2200" b="1" kern="0" dirty="0" smtClean="0">
                <a:solidFill>
                  <a:srgbClr val="000000"/>
                </a:solidFill>
                <a:latin typeface="Cambria" pitchFamily="18" charset="0"/>
              </a:rPr>
            </a:br>
            <a:endParaRPr lang="tr-TR" sz="2200" b="1" kern="0" dirty="0" smtClean="0">
              <a:solidFill>
                <a:srgbClr val="000000"/>
              </a:solidFill>
              <a:latin typeface="Cambria" pitchFamily="18" charset="0"/>
            </a:endParaRPr>
          </a:p>
        </p:txBody>
      </p:sp>
      <p:sp>
        <p:nvSpPr>
          <p:cNvPr id="3" name="2 Slayt Numarası Yer Tutucusu"/>
          <p:cNvSpPr>
            <a:spLocks noGrp="1"/>
          </p:cNvSpPr>
          <p:nvPr>
            <p:ph type="sldNum" sz="quarter" idx="12"/>
          </p:nvPr>
        </p:nvSpPr>
        <p:spPr/>
        <p:txBody>
          <a:bodyPr/>
          <a:lstStyle/>
          <a:p>
            <a:pPr>
              <a:defRPr/>
            </a:pPr>
            <a:fld id="{954BDACB-0CA7-41DE-B9A5-ED72EEEBBC18}"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5776" y="819961"/>
            <a:ext cx="8482012" cy="5654675"/>
          </a:xfrm>
        </p:spPr>
        <p:txBody>
          <a:bodyPr rtlCol="0" anchor="t">
            <a:noAutofit/>
          </a:bodyPr>
          <a:lstStyle/>
          <a:p>
            <a:pPr algn="l" eaLnBrk="1" hangingPunct="1">
              <a:defRPr/>
            </a:pPr>
            <a:r>
              <a:rPr lang="tr-TR" sz="2200" b="1" dirty="0" smtClean="0">
                <a:solidFill>
                  <a:srgbClr val="FF0000"/>
                </a:solidFill>
                <a:ea typeface="+mn-ea"/>
                <a:cs typeface="Arial" charset="0"/>
              </a:rPr>
              <a:t>6) Halka Açık Olmayan Şirketlerde Kayıtlı Sermaye </a:t>
            </a:r>
            <a:br>
              <a:rPr lang="tr-TR" sz="2200" b="1" dirty="0" smtClean="0">
                <a:solidFill>
                  <a:srgbClr val="FF0000"/>
                </a:solidFill>
                <a:ea typeface="+mn-ea"/>
                <a:cs typeface="Arial" charset="0"/>
              </a:rPr>
            </a:br>
            <a:r>
              <a:rPr lang="tr-TR" sz="2200" b="1" dirty="0" smtClean="0">
                <a:solidFill>
                  <a:srgbClr val="FF0000"/>
                </a:solidFill>
                <a:ea typeface="+mn-ea"/>
                <a:cs typeface="Arial" charset="0"/>
              </a:rPr>
              <a:t>Sistemine İlişkin Esaslar Hakkında Tebliğ</a:t>
            </a:r>
            <a:br>
              <a:rPr lang="tr-TR" sz="2200" b="1" dirty="0" smtClean="0">
                <a:solidFill>
                  <a:srgbClr val="FF0000"/>
                </a:solidFill>
                <a:ea typeface="+mn-ea"/>
                <a:cs typeface="Arial" charset="0"/>
              </a:rPr>
            </a:br>
            <a:r>
              <a:rPr lang="tr-TR" sz="2200" b="1" dirty="0" smtClean="0">
                <a:solidFill>
                  <a:srgbClr val="FF0000"/>
                </a:solidFill>
                <a:cs typeface="Arial" charset="0"/>
              </a:rPr>
              <a:t>(Yayımlanmak üzere Başbakanlığa gönderilmiştir.) </a:t>
            </a:r>
            <a:r>
              <a:rPr lang="tr-TR" sz="2200" b="1" dirty="0" smtClean="0">
                <a:solidFill>
                  <a:srgbClr val="FF0000"/>
                </a:solidFill>
                <a:ea typeface="+mn-ea"/>
                <a:cs typeface="Arial" charset="0"/>
              </a:rPr>
              <a:t/>
            </a:r>
            <a:br>
              <a:rPr lang="tr-TR" sz="2200" b="1" dirty="0" smtClean="0">
                <a:solidFill>
                  <a:srgbClr val="FF0000"/>
                </a:solidFill>
                <a:ea typeface="+mn-ea"/>
                <a:cs typeface="Arial" charset="0"/>
              </a:rPr>
            </a:br>
            <a:r>
              <a:rPr lang="tr-TR" sz="2200" b="1" dirty="0" smtClean="0">
                <a:ea typeface="+mn-ea"/>
                <a:cs typeface="Arial" charset="0"/>
              </a:rPr>
              <a:t/>
            </a:r>
            <a:br>
              <a:rPr lang="tr-TR" sz="2200" b="1" dirty="0" smtClean="0">
                <a:ea typeface="+mn-ea"/>
                <a:cs typeface="Arial" charset="0"/>
              </a:rPr>
            </a:br>
            <a:r>
              <a:rPr lang="tr-TR" sz="2200" b="1" dirty="0" smtClean="0">
                <a:ea typeface="+mn-ea"/>
                <a:cs typeface="Arial" charset="0"/>
              </a:rPr>
              <a:t>7) Ticaret Sicili Müdürlüklerinin Kurulmasına ve Sicil İşlemlerinde İşbirliğinin Sağlanmasına Dair Tebliğ</a:t>
            </a:r>
            <a:br>
              <a:rPr lang="tr-TR" sz="2200" b="1" dirty="0" smtClean="0">
                <a:ea typeface="+mn-ea"/>
                <a:cs typeface="Arial" charset="0"/>
              </a:rPr>
            </a:br>
            <a:r>
              <a:rPr lang="tr-TR" sz="2200" dirty="0" smtClean="0">
                <a:ea typeface="+mn-ea"/>
                <a:cs typeface="Arial" charset="0"/>
              </a:rPr>
              <a:t/>
            </a:r>
            <a:br>
              <a:rPr lang="tr-TR" sz="2200" dirty="0" smtClean="0">
                <a:ea typeface="+mn-ea"/>
                <a:cs typeface="Arial" charset="0"/>
              </a:rPr>
            </a:br>
            <a:r>
              <a:rPr lang="tr-TR" sz="2200" b="1" dirty="0" smtClean="0">
                <a:ea typeface="+mn-ea"/>
                <a:cs typeface="Arial" charset="0"/>
              </a:rPr>
              <a:t>8) </a:t>
            </a:r>
            <a:r>
              <a:rPr lang="tr-TR" sz="2200" b="1" dirty="0" smtClean="0"/>
              <a:t>Kuruluşu ve Esas Sözleşme Değişikliği Gümrük ve Ticaret</a:t>
            </a:r>
            <a:br>
              <a:rPr lang="tr-TR" sz="2200" b="1" dirty="0" smtClean="0"/>
            </a:br>
            <a:r>
              <a:rPr lang="tr-TR" sz="2200" b="1" dirty="0" smtClean="0"/>
              <a:t>Bakanlığının İznine Tabi Olan Anonim Şirketlerin</a:t>
            </a:r>
            <a:br>
              <a:rPr lang="tr-TR" sz="2200" b="1" dirty="0" smtClean="0"/>
            </a:br>
            <a:r>
              <a:rPr lang="tr-TR" sz="2200" b="1" dirty="0" smtClean="0"/>
              <a:t>Belirlenmesine İlişkin Tebliğ </a:t>
            </a:r>
            <a:r>
              <a:rPr lang="tr-TR" sz="2200" b="1" dirty="0" smtClean="0">
                <a:ea typeface="+mn-ea"/>
                <a:cs typeface="Arial" charset="0"/>
              </a:rPr>
              <a:t/>
            </a:r>
            <a:br>
              <a:rPr lang="tr-TR" sz="2200" b="1" dirty="0" smtClean="0">
                <a:ea typeface="+mn-ea"/>
                <a:cs typeface="Arial" charset="0"/>
              </a:rPr>
            </a:br>
            <a:r>
              <a:rPr lang="tr-TR" sz="2200" dirty="0" smtClean="0">
                <a:ea typeface="+mn-ea"/>
                <a:cs typeface="Arial" charset="0"/>
              </a:rPr>
              <a:t/>
            </a:r>
            <a:br>
              <a:rPr lang="tr-TR" sz="2200" dirty="0" smtClean="0">
                <a:ea typeface="+mn-ea"/>
                <a:cs typeface="Arial" charset="0"/>
              </a:rPr>
            </a:br>
            <a:r>
              <a:rPr lang="tr-TR" sz="2200" b="1" dirty="0" smtClean="0">
                <a:ea typeface="+mn-ea"/>
                <a:cs typeface="Arial" charset="0"/>
              </a:rPr>
              <a:t>9) Elektronik Ortamda veya Dosyalama Suretiyle Tutulacak Ticari Defterlere İlişkin Tebliğ </a:t>
            </a:r>
            <a:br>
              <a:rPr lang="tr-TR" sz="2200" b="1" dirty="0" smtClean="0">
                <a:ea typeface="+mn-ea"/>
                <a:cs typeface="Arial" charset="0"/>
              </a:rPr>
            </a:br>
            <a:r>
              <a:rPr lang="tr-TR" sz="2200" dirty="0" smtClean="0">
                <a:ea typeface="+mn-ea"/>
                <a:cs typeface="Arial" charset="0"/>
              </a:rPr>
              <a:t/>
            </a:r>
            <a:br>
              <a:rPr lang="tr-TR" sz="2200" dirty="0" smtClean="0">
                <a:ea typeface="+mn-ea"/>
                <a:cs typeface="Arial" charset="0"/>
              </a:rPr>
            </a:br>
            <a:r>
              <a:rPr lang="tr-TR" sz="2200" b="1" dirty="0" smtClean="0">
                <a:ea typeface="+mn-ea"/>
                <a:cs typeface="Arial" charset="0"/>
              </a:rPr>
              <a:t>10) Şirketler Topluluğu Tebliği </a:t>
            </a:r>
            <a:br>
              <a:rPr lang="tr-TR" sz="2200" b="1" dirty="0" smtClean="0">
                <a:ea typeface="+mn-ea"/>
                <a:cs typeface="Arial" charset="0"/>
              </a:rPr>
            </a:br>
            <a:r>
              <a:rPr lang="tr-TR" sz="2200" dirty="0" smtClean="0">
                <a:ea typeface="+mn-ea"/>
                <a:cs typeface="Arial" charset="0"/>
              </a:rPr>
              <a:t/>
            </a:r>
            <a:br>
              <a:rPr lang="tr-TR" sz="2200" dirty="0" smtClean="0">
                <a:ea typeface="+mn-ea"/>
                <a:cs typeface="Arial" charset="0"/>
              </a:rPr>
            </a:br>
            <a:r>
              <a:rPr lang="tr-TR" sz="2200" b="1" dirty="0" smtClean="0">
                <a:ea typeface="+mn-ea"/>
                <a:cs typeface="Arial" charset="0"/>
              </a:rPr>
              <a:t>Uygulama Tebliğleri </a:t>
            </a:r>
            <a:r>
              <a:rPr lang="tr-TR" sz="2200" dirty="0" smtClean="0">
                <a:solidFill>
                  <a:srgbClr val="FF0000"/>
                </a:solidFill>
                <a:ea typeface="+mn-ea"/>
                <a:cs typeface="Arial" charset="0"/>
              </a:rPr>
              <a:t/>
            </a:r>
            <a:br>
              <a:rPr lang="tr-TR" sz="2200" dirty="0" smtClean="0">
                <a:solidFill>
                  <a:srgbClr val="FF0000"/>
                </a:solidFill>
                <a:ea typeface="+mn-ea"/>
                <a:cs typeface="Arial" charset="0"/>
              </a:rPr>
            </a:br>
            <a:endParaRPr lang="tr-TR" sz="2200" b="1" kern="0" dirty="0" smtClean="0">
              <a:solidFill>
                <a:srgbClr val="000000"/>
              </a:solidFill>
              <a:latin typeface="Cambria" pitchFamily="18" charset="0"/>
            </a:endParaRPr>
          </a:p>
        </p:txBody>
      </p:sp>
      <p:sp>
        <p:nvSpPr>
          <p:cNvPr id="3" name="2 Slayt Numarası Yer Tutucusu"/>
          <p:cNvSpPr>
            <a:spLocks noGrp="1"/>
          </p:cNvSpPr>
          <p:nvPr>
            <p:ph type="sldNum" sz="quarter" idx="12"/>
          </p:nvPr>
        </p:nvSpPr>
        <p:spPr/>
        <p:txBody>
          <a:bodyPr/>
          <a:lstStyle/>
          <a:p>
            <a:pPr>
              <a:defRPr/>
            </a:pPr>
            <a:fld id="{AA52C75D-A460-4C2B-86B6-8C4C93E7E9DE}"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5842" name="Title 1"/>
          <p:cNvSpPr>
            <a:spLocks noGrp="1"/>
          </p:cNvSpPr>
          <p:nvPr>
            <p:ph type="ctrTitle"/>
          </p:nvPr>
        </p:nvSpPr>
        <p:spPr>
          <a:xfrm>
            <a:off x="393700" y="854075"/>
            <a:ext cx="6953250" cy="1447800"/>
          </a:xfrm>
        </p:spPr>
        <p:txBody>
          <a:bodyPr anchor="t"/>
          <a:lstStyle/>
          <a:p>
            <a:pPr eaLnBrk="1" hangingPunct="1"/>
            <a:r>
              <a:rPr lang="tr-TR" sz="2400" b="1" smtClean="0">
                <a:solidFill>
                  <a:srgbClr val="FF0000"/>
                </a:solidFill>
              </a:rPr>
              <a:t>Ticaret Şirketlerinin Gümrük Ve Ticaret Bakanlığınca Denetlenmesi Hakkında Yönetmelik</a:t>
            </a:r>
            <a:endParaRPr lang="tr-TR" sz="2400" smtClean="0">
              <a:solidFill>
                <a:srgbClr val="FF0000"/>
              </a:solidFill>
            </a:endParaRPr>
          </a:p>
        </p:txBody>
      </p:sp>
      <p:sp>
        <p:nvSpPr>
          <p:cNvPr id="8" name="Subtitle 2"/>
          <p:cNvSpPr>
            <a:spLocks noGrp="1"/>
          </p:cNvSpPr>
          <p:nvPr>
            <p:ph type="subTitle" idx="1"/>
          </p:nvPr>
        </p:nvSpPr>
        <p:spPr>
          <a:xfrm>
            <a:off x="393700" y="2603500"/>
            <a:ext cx="8434388" cy="3970338"/>
          </a:xfrm>
        </p:spPr>
        <p:txBody>
          <a:bodyPr rtlCol="0">
            <a:noAutofit/>
          </a:bodyPr>
          <a:lstStyle/>
          <a:p>
            <a:pPr algn="just" eaLnBrk="1" fontAlgn="t" hangingPunct="1">
              <a:spcAft>
                <a:spcPts val="0"/>
              </a:spcAft>
              <a:buFont typeface="Arial"/>
              <a:buNone/>
              <a:defRPr/>
            </a:pPr>
            <a:r>
              <a:rPr lang="tr-TR" sz="1800" b="1" dirty="0" smtClean="0">
                <a:solidFill>
                  <a:srgbClr val="FF0000"/>
                </a:solidFill>
                <a:latin typeface="+mj-lt"/>
              </a:rPr>
              <a:t>Dayanak: </a:t>
            </a:r>
            <a:r>
              <a:rPr lang="tr-TR" sz="1800" b="1" dirty="0" smtClean="0">
                <a:solidFill>
                  <a:schemeClr val="tx1"/>
                </a:solidFill>
                <a:latin typeface="+mj-lt"/>
              </a:rPr>
              <a:t>6102 sayılı Kanunun </a:t>
            </a:r>
            <a:r>
              <a:rPr lang="tr-TR" sz="1800" b="1" dirty="0" smtClean="0">
                <a:solidFill>
                  <a:srgbClr val="FF0000"/>
                </a:solidFill>
                <a:latin typeface="+mj-lt"/>
              </a:rPr>
              <a:t>210</a:t>
            </a:r>
            <a:r>
              <a:rPr lang="tr-TR" sz="1800" b="1" dirty="0" smtClean="0">
                <a:solidFill>
                  <a:schemeClr val="tx1"/>
                </a:solidFill>
                <a:latin typeface="+mj-lt"/>
              </a:rPr>
              <a:t> uncu maddesi</a:t>
            </a:r>
          </a:p>
          <a:p>
            <a:pPr algn="just" eaLnBrk="1" fontAlgn="t" hangingPunct="1">
              <a:spcAft>
                <a:spcPts val="0"/>
              </a:spcAft>
              <a:buFont typeface="Arial"/>
              <a:buNone/>
              <a:defRPr/>
            </a:pPr>
            <a:r>
              <a:rPr lang="tr-TR" sz="1800" b="1" dirty="0" smtClean="0">
                <a:solidFill>
                  <a:schemeClr val="tx1"/>
                </a:solidFill>
                <a:latin typeface="+mj-lt"/>
              </a:rPr>
              <a:t>Bakanlığımız Denetim Elemanları Ticaret Şirketlerinin Aşağıdaki İşlemlerini Denetleyecektir:</a:t>
            </a:r>
          </a:p>
          <a:p>
            <a:pPr algn="just" eaLnBrk="1" fontAlgn="t" hangingPunct="1">
              <a:spcAft>
                <a:spcPts val="0"/>
              </a:spcAft>
              <a:buFontTx/>
              <a:buChar char="-"/>
              <a:defRPr/>
            </a:pPr>
            <a:r>
              <a:rPr lang="tr-TR" sz="1800" b="1" dirty="0" smtClean="0">
                <a:solidFill>
                  <a:schemeClr val="tx1"/>
                </a:solidFill>
                <a:latin typeface="+mj-lt"/>
              </a:rPr>
              <a:t>Kuruluş İşlemleri, Ticaret Siciline Tescil ve İlan İşlemleri,</a:t>
            </a:r>
          </a:p>
          <a:p>
            <a:pPr algn="just" eaLnBrk="1" fontAlgn="t" hangingPunct="1">
              <a:spcAft>
                <a:spcPts val="0"/>
              </a:spcAft>
              <a:buFontTx/>
              <a:buChar char="-"/>
              <a:defRPr/>
            </a:pPr>
            <a:r>
              <a:rPr lang="tr-TR" sz="1800" b="1" dirty="0" smtClean="0">
                <a:solidFill>
                  <a:schemeClr val="tx1"/>
                </a:solidFill>
                <a:latin typeface="+mj-lt"/>
              </a:rPr>
              <a:t> Ticaret Unvanına ve İşletme Adına İlişkin İşlemler,</a:t>
            </a:r>
          </a:p>
          <a:p>
            <a:pPr algn="just" eaLnBrk="1" fontAlgn="t" hangingPunct="1">
              <a:spcAft>
                <a:spcPts val="0"/>
              </a:spcAft>
              <a:buFontTx/>
              <a:buChar char="-"/>
              <a:defRPr/>
            </a:pPr>
            <a:r>
              <a:rPr lang="tr-TR" sz="1800" b="1" dirty="0" smtClean="0">
                <a:solidFill>
                  <a:schemeClr val="tx1"/>
                </a:solidFill>
                <a:latin typeface="+mj-lt"/>
              </a:rPr>
              <a:t> Ticari Defterlere İlişkin İşlemler,</a:t>
            </a:r>
          </a:p>
          <a:p>
            <a:pPr algn="just" eaLnBrk="1" fontAlgn="t" hangingPunct="1">
              <a:spcAft>
                <a:spcPts val="0"/>
              </a:spcAft>
              <a:buFontTx/>
              <a:buChar char="-"/>
              <a:defRPr/>
            </a:pPr>
            <a:r>
              <a:rPr lang="tr-TR" sz="1800" b="1" dirty="0" smtClean="0">
                <a:solidFill>
                  <a:schemeClr val="tx1"/>
                </a:solidFill>
                <a:latin typeface="+mj-lt"/>
              </a:rPr>
              <a:t> Birleşme, Bölünme ve Tür Değiştirme İşlemleri,</a:t>
            </a:r>
          </a:p>
          <a:p>
            <a:pPr algn="just" eaLnBrk="1" fontAlgn="t" hangingPunct="1">
              <a:spcAft>
                <a:spcPts val="0"/>
              </a:spcAft>
              <a:buFontTx/>
              <a:buChar char="-"/>
              <a:defRPr/>
            </a:pPr>
            <a:r>
              <a:rPr lang="tr-TR" sz="1800" b="1" dirty="0" smtClean="0">
                <a:solidFill>
                  <a:schemeClr val="tx1"/>
                </a:solidFill>
                <a:latin typeface="+mj-lt"/>
              </a:rPr>
              <a:t> Şirketler Topluluğuna, Bağlılığa ve Hakimiyete İlişkin İşlemler,</a:t>
            </a:r>
          </a:p>
          <a:p>
            <a:pPr algn="just" eaLnBrk="1" fontAlgn="t" hangingPunct="1">
              <a:spcAft>
                <a:spcPts val="0"/>
              </a:spcAft>
              <a:buFontTx/>
              <a:buChar char="-"/>
              <a:defRPr/>
            </a:pPr>
            <a:r>
              <a:rPr lang="tr-TR" sz="1800" b="1" dirty="0" smtClean="0">
                <a:solidFill>
                  <a:schemeClr val="tx1"/>
                </a:solidFill>
                <a:latin typeface="+mj-lt"/>
              </a:rPr>
              <a:t> Genel Kurulun Çağrılmasına, Toplanmasına, Karar Almasına, Görevlerine ve Yetkilerine İlişkin İşlemler,</a:t>
            </a:r>
          </a:p>
          <a:p>
            <a:pPr algn="just" eaLnBrk="1" fontAlgn="t" hangingPunct="1">
              <a:spcAft>
                <a:spcPts val="0"/>
              </a:spcAft>
              <a:buFontTx/>
              <a:buChar char="-"/>
              <a:defRPr/>
            </a:pPr>
            <a:r>
              <a:rPr lang="tr-TR" sz="1800" b="1" dirty="0" smtClean="0">
                <a:solidFill>
                  <a:schemeClr val="tx1"/>
                </a:solidFill>
                <a:latin typeface="+mj-lt"/>
              </a:rPr>
              <a:t> Yönetim Organının Oluşumuna, Toplanmasına Karar Almasına, Sorumluluğuna, Görev ve Yetkilerine Yönelik İşlemler,</a:t>
            </a:r>
          </a:p>
          <a:p>
            <a:pPr algn="just" eaLnBrk="1" fontAlgn="t" hangingPunct="1">
              <a:spcAft>
                <a:spcPts val="0"/>
              </a:spcAft>
              <a:buFontTx/>
              <a:buChar char="-"/>
              <a:defRPr/>
            </a:pPr>
            <a:endParaRPr lang="tr-TR" sz="1800" b="1" dirty="0" smtClean="0">
              <a:solidFill>
                <a:schemeClr val="tx1"/>
              </a:solidFill>
              <a:latin typeface="+mj-lt"/>
            </a:endParaRPr>
          </a:p>
          <a:p>
            <a:pPr algn="just" eaLnBrk="1" fontAlgn="t" hangingPunct="1">
              <a:spcAft>
                <a:spcPts val="0"/>
              </a:spcAft>
              <a:buFont typeface="Arial"/>
              <a:buNone/>
              <a:defRPr/>
            </a:pPr>
            <a:endParaRPr lang="tr-TR" sz="1800" b="1" dirty="0" smtClean="0">
              <a:solidFill>
                <a:schemeClr val="tx1"/>
              </a:solidFill>
              <a:latin typeface="+mj-lt"/>
            </a:endParaRPr>
          </a:p>
          <a:p>
            <a:pPr algn="just" eaLnBrk="1" fontAlgn="t" hangingPunct="1">
              <a:spcAft>
                <a:spcPts val="0"/>
              </a:spcAft>
              <a:buFont typeface="Arial"/>
              <a:buNone/>
              <a:defRPr/>
            </a:pPr>
            <a:r>
              <a:rPr lang="tr-TR" sz="1800" b="1" dirty="0" smtClean="0">
                <a:solidFill>
                  <a:schemeClr val="tx1"/>
                </a:solidFill>
                <a:latin typeface="+mj-lt"/>
              </a:rPr>
              <a:t> </a:t>
            </a:r>
            <a:endParaRPr lang="tr-TR" sz="1800" dirty="0">
              <a:solidFill>
                <a:schemeClr val="tx1"/>
              </a:solidFill>
              <a:latin typeface="+mj-lt"/>
            </a:endParaRPr>
          </a:p>
        </p:txBody>
      </p:sp>
      <p:sp>
        <p:nvSpPr>
          <p:cNvPr id="4" name="3 Slayt Numarası Yer Tutucusu"/>
          <p:cNvSpPr>
            <a:spLocks noGrp="1"/>
          </p:cNvSpPr>
          <p:nvPr>
            <p:ph type="sldNum" sz="quarter" idx="12"/>
          </p:nvPr>
        </p:nvSpPr>
        <p:spPr/>
        <p:txBody>
          <a:bodyPr/>
          <a:lstStyle/>
          <a:p>
            <a:pPr>
              <a:defRPr/>
            </a:pPr>
            <a:fld id="{08353212-B9AD-4FC7-903B-0EA0D5C1C004}"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6866" name="Title 1"/>
          <p:cNvSpPr>
            <a:spLocks noGrp="1"/>
          </p:cNvSpPr>
          <p:nvPr>
            <p:ph type="ctrTitle"/>
          </p:nvPr>
        </p:nvSpPr>
        <p:spPr>
          <a:xfrm>
            <a:off x="393700" y="854075"/>
            <a:ext cx="6921500" cy="1447800"/>
          </a:xfrm>
        </p:spPr>
        <p:txBody>
          <a:bodyPr anchor="t"/>
          <a:lstStyle/>
          <a:p>
            <a:pPr eaLnBrk="1" hangingPunct="1"/>
            <a:r>
              <a:rPr lang="tr-TR" sz="2400" b="1" smtClean="0">
                <a:solidFill>
                  <a:srgbClr val="FF0000"/>
                </a:solidFill>
              </a:rPr>
              <a:t>Ticaret Şirketlerinin Gümrük Ve Ticaret Bakanlığınca Denetlenmesi Hakkında Yönetmelik</a:t>
            </a:r>
            <a:endParaRPr lang="tr-TR" sz="2400" smtClean="0">
              <a:solidFill>
                <a:srgbClr val="FF0000"/>
              </a:solidFill>
            </a:endParaRPr>
          </a:p>
        </p:txBody>
      </p:sp>
      <p:sp>
        <p:nvSpPr>
          <p:cNvPr id="8" name="Subtitle 2"/>
          <p:cNvSpPr>
            <a:spLocks noGrp="1"/>
          </p:cNvSpPr>
          <p:nvPr>
            <p:ph type="subTitle" idx="1"/>
          </p:nvPr>
        </p:nvSpPr>
        <p:spPr>
          <a:xfrm>
            <a:off x="393700" y="2478088"/>
            <a:ext cx="8181975" cy="3970337"/>
          </a:xfrm>
        </p:spPr>
        <p:txBody>
          <a:bodyPr rtlCol="0">
            <a:noAutofit/>
          </a:bodyPr>
          <a:lstStyle/>
          <a:p>
            <a:pPr eaLnBrk="1" fontAlgn="t" hangingPunct="1">
              <a:spcAft>
                <a:spcPts val="0"/>
              </a:spcAft>
              <a:buFont typeface="Arial"/>
              <a:buNone/>
              <a:defRPr/>
            </a:pPr>
            <a:endParaRPr lang="tr-TR" sz="1800" b="1" dirty="0" smtClean="0">
              <a:solidFill>
                <a:schemeClr val="tx1"/>
              </a:solidFill>
              <a:latin typeface="+mj-lt"/>
            </a:endParaRPr>
          </a:p>
          <a:p>
            <a:pPr algn="just" eaLnBrk="1" fontAlgn="t" hangingPunct="1">
              <a:spcAft>
                <a:spcPts val="0"/>
              </a:spcAft>
              <a:defRPr/>
            </a:pPr>
            <a:r>
              <a:rPr lang="tr-TR" sz="1800" b="1" dirty="0" smtClean="0">
                <a:solidFill>
                  <a:schemeClr val="tx1"/>
                </a:solidFill>
                <a:latin typeface="+mj-lt"/>
              </a:rPr>
              <a:t>- </a:t>
            </a:r>
            <a:r>
              <a:rPr lang="tr-TR" sz="1800" b="1" dirty="0" smtClean="0">
                <a:solidFill>
                  <a:schemeClr val="tx1"/>
                </a:solidFill>
              </a:rPr>
              <a:t>Denetçinin Seçilmesine İlişkin İşlemler,</a:t>
            </a:r>
            <a:endParaRPr lang="tr-TR" sz="1800" b="1" dirty="0" smtClean="0">
              <a:solidFill>
                <a:schemeClr val="tx1"/>
              </a:solidFill>
              <a:latin typeface="+mj-lt"/>
            </a:endParaRPr>
          </a:p>
          <a:p>
            <a:pPr algn="just" eaLnBrk="1" fontAlgn="t" hangingPunct="1">
              <a:spcAft>
                <a:spcPts val="0"/>
              </a:spcAft>
              <a:buFont typeface="Arial"/>
              <a:buNone/>
              <a:defRPr/>
            </a:pPr>
            <a:r>
              <a:rPr lang="tr-TR" sz="1800" b="1" dirty="0" smtClean="0">
                <a:solidFill>
                  <a:schemeClr val="tx1"/>
                </a:solidFill>
                <a:latin typeface="+mj-lt"/>
              </a:rPr>
              <a:t>- Şirket Sözleşmesinin Değiştirilmesine İlişkin İşlemler,</a:t>
            </a:r>
          </a:p>
          <a:p>
            <a:pPr algn="just" eaLnBrk="1" fontAlgn="t" hangingPunct="1">
              <a:spcAft>
                <a:spcPts val="0"/>
              </a:spcAft>
              <a:buFontTx/>
              <a:buChar char="-"/>
              <a:defRPr/>
            </a:pPr>
            <a:r>
              <a:rPr lang="tr-TR" sz="1800" b="1" dirty="0" smtClean="0">
                <a:solidFill>
                  <a:schemeClr val="tx1"/>
                </a:solidFill>
                <a:latin typeface="+mj-lt"/>
              </a:rPr>
              <a:t> Paya ve Sermaye Koyma Borcuna ilişkin İşlemler,</a:t>
            </a:r>
          </a:p>
          <a:p>
            <a:pPr algn="just" eaLnBrk="1" fontAlgn="t" hangingPunct="1">
              <a:spcAft>
                <a:spcPts val="0"/>
              </a:spcAft>
              <a:buFontTx/>
              <a:buChar char="-"/>
              <a:defRPr/>
            </a:pPr>
            <a:r>
              <a:rPr lang="tr-TR" sz="1800" b="1" dirty="0" smtClean="0">
                <a:solidFill>
                  <a:schemeClr val="tx1"/>
                </a:solidFill>
                <a:latin typeface="+mj-lt"/>
              </a:rPr>
              <a:t> Menkul Kıymet İşlemleri,</a:t>
            </a:r>
          </a:p>
          <a:p>
            <a:pPr algn="just" eaLnBrk="1" fontAlgn="t" hangingPunct="1">
              <a:spcAft>
                <a:spcPts val="0"/>
              </a:spcAft>
              <a:buFontTx/>
              <a:buChar char="-"/>
              <a:defRPr/>
            </a:pPr>
            <a:r>
              <a:rPr lang="tr-TR" sz="1800" b="1" dirty="0" smtClean="0">
                <a:solidFill>
                  <a:schemeClr val="tx1"/>
                </a:solidFill>
                <a:latin typeface="+mj-lt"/>
              </a:rPr>
              <a:t> Sermayenin Artırılması, Azaltılması ve Tamamlanması İşlemleri,</a:t>
            </a:r>
          </a:p>
          <a:p>
            <a:pPr algn="just" eaLnBrk="1" fontAlgn="t" hangingPunct="1">
              <a:spcAft>
                <a:spcPts val="0"/>
              </a:spcAft>
              <a:buFontTx/>
              <a:buChar char="-"/>
              <a:defRPr/>
            </a:pPr>
            <a:r>
              <a:rPr lang="tr-TR" sz="1800" b="1" dirty="0" smtClean="0">
                <a:solidFill>
                  <a:schemeClr val="tx1"/>
                </a:solidFill>
                <a:latin typeface="+mj-lt"/>
              </a:rPr>
              <a:t> Finansal Tablolara, Yıllık Faaliyet Raporlarına ve Yedek Akçelere Yönelik İşlemler,</a:t>
            </a:r>
          </a:p>
          <a:p>
            <a:pPr algn="just" eaLnBrk="1" fontAlgn="t" hangingPunct="1">
              <a:spcAft>
                <a:spcPts val="0"/>
              </a:spcAft>
              <a:buFontTx/>
              <a:buChar char="-"/>
              <a:defRPr/>
            </a:pPr>
            <a:r>
              <a:rPr lang="tr-TR" sz="1800" b="1" dirty="0" smtClean="0">
                <a:solidFill>
                  <a:schemeClr val="tx1"/>
                </a:solidFill>
                <a:latin typeface="+mj-lt"/>
              </a:rPr>
              <a:t> Kar Kazanç ve Tasfiye Payına Yönelik İşlemler,</a:t>
            </a:r>
          </a:p>
          <a:p>
            <a:pPr algn="just" eaLnBrk="1" fontAlgn="t" hangingPunct="1">
              <a:spcAft>
                <a:spcPts val="0"/>
              </a:spcAft>
              <a:buFontTx/>
              <a:buChar char="-"/>
              <a:defRPr/>
            </a:pPr>
            <a:r>
              <a:rPr lang="tr-TR" sz="1800" b="1" dirty="0" smtClean="0">
                <a:solidFill>
                  <a:schemeClr val="tx1"/>
                </a:solidFill>
                <a:latin typeface="+mj-lt"/>
              </a:rPr>
              <a:t> Elektronik ve Bilgi Toplumu Hizmetlerine Yönelik İşlemler,</a:t>
            </a:r>
          </a:p>
          <a:p>
            <a:pPr algn="just" eaLnBrk="1" fontAlgn="t" hangingPunct="1">
              <a:spcAft>
                <a:spcPts val="0"/>
              </a:spcAft>
              <a:buFontTx/>
              <a:buChar char="-"/>
              <a:defRPr/>
            </a:pPr>
            <a:r>
              <a:rPr lang="tr-TR" sz="1800" b="1" dirty="0" smtClean="0">
                <a:solidFill>
                  <a:schemeClr val="tx1"/>
                </a:solidFill>
                <a:latin typeface="+mj-lt"/>
              </a:rPr>
              <a:t>Sona Erme ve Tasfiyeye Yönelik İşlemler,</a:t>
            </a:r>
          </a:p>
          <a:p>
            <a:pPr algn="just" eaLnBrk="1" fontAlgn="t" hangingPunct="1">
              <a:spcAft>
                <a:spcPts val="0"/>
              </a:spcAft>
              <a:buFontTx/>
              <a:buChar char="-"/>
              <a:defRPr/>
            </a:pPr>
            <a:r>
              <a:rPr lang="tr-TR" sz="1800" b="1" dirty="0" smtClean="0">
                <a:solidFill>
                  <a:schemeClr val="tx1"/>
                </a:solidFill>
                <a:latin typeface="+mj-lt"/>
              </a:rPr>
              <a:t> Kanuna Dayanılarak Çıkarılan Düzenleyici İşlemlere Konu İşlemler</a:t>
            </a:r>
          </a:p>
          <a:p>
            <a:pPr algn="just" eaLnBrk="1" fontAlgn="t" hangingPunct="1">
              <a:spcAft>
                <a:spcPts val="0"/>
              </a:spcAft>
              <a:defRPr/>
            </a:pPr>
            <a:r>
              <a:rPr lang="tr-TR" sz="1800" b="1" dirty="0" smtClean="0">
                <a:solidFill>
                  <a:schemeClr val="tx1"/>
                </a:solidFill>
                <a:latin typeface="+mj-lt"/>
              </a:rPr>
              <a:t>Yönetmelik ile bu denetimin ilkeleri ve usulü belirlenmiştir.</a:t>
            </a:r>
          </a:p>
          <a:p>
            <a:pPr algn="just" eaLnBrk="1" fontAlgn="t" hangingPunct="1">
              <a:spcAft>
                <a:spcPts val="0"/>
              </a:spcAft>
              <a:buFontTx/>
              <a:buChar char="-"/>
              <a:defRPr/>
            </a:pPr>
            <a:endParaRPr lang="tr-TR" sz="1800" b="1" dirty="0" smtClean="0">
              <a:solidFill>
                <a:schemeClr val="tx1"/>
              </a:solidFill>
              <a:latin typeface="+mj-lt"/>
            </a:endParaRPr>
          </a:p>
          <a:p>
            <a:pPr algn="just" eaLnBrk="1" fontAlgn="t" hangingPunct="1">
              <a:spcAft>
                <a:spcPts val="0"/>
              </a:spcAft>
              <a:buFont typeface="Arial"/>
              <a:buNone/>
              <a:defRPr/>
            </a:pPr>
            <a:endParaRPr lang="tr-TR" sz="1800" b="1" dirty="0" smtClean="0">
              <a:solidFill>
                <a:schemeClr val="tx1"/>
              </a:solidFill>
              <a:latin typeface="+mj-lt"/>
            </a:endParaRPr>
          </a:p>
          <a:p>
            <a:pPr algn="just" eaLnBrk="1" fontAlgn="t" hangingPunct="1">
              <a:spcAft>
                <a:spcPts val="0"/>
              </a:spcAft>
              <a:buFont typeface="Arial"/>
              <a:buNone/>
              <a:defRPr/>
            </a:pPr>
            <a:r>
              <a:rPr lang="tr-TR" sz="1800" b="1" dirty="0" smtClean="0">
                <a:solidFill>
                  <a:schemeClr val="tx1"/>
                </a:solidFill>
                <a:latin typeface="+mj-lt"/>
              </a:rPr>
              <a:t> </a:t>
            </a:r>
            <a:endParaRPr lang="tr-TR" sz="1800" dirty="0">
              <a:solidFill>
                <a:schemeClr val="tx1"/>
              </a:solidFill>
              <a:latin typeface="+mj-lt"/>
            </a:endParaRPr>
          </a:p>
        </p:txBody>
      </p:sp>
      <p:sp>
        <p:nvSpPr>
          <p:cNvPr id="4" name="3 Slayt Numarası Yer Tutucusu"/>
          <p:cNvSpPr>
            <a:spLocks noGrp="1"/>
          </p:cNvSpPr>
          <p:nvPr>
            <p:ph type="sldNum" sz="quarter" idx="12"/>
          </p:nvPr>
        </p:nvSpPr>
        <p:spPr/>
        <p:txBody>
          <a:bodyPr/>
          <a:lstStyle/>
          <a:p>
            <a:pPr>
              <a:defRPr/>
            </a:pPr>
            <a:fld id="{16A959FD-E09B-4DB7-BA1D-6F306D2C24A8}"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85788" y="823913"/>
            <a:ext cx="6510337" cy="1447800"/>
          </a:xfrm>
        </p:spPr>
        <p:txBody>
          <a:bodyPr rtlCol="0" anchor="t">
            <a:normAutofit/>
          </a:bodyPr>
          <a:lstStyle/>
          <a:p>
            <a:pPr eaLnBrk="1" fontAlgn="auto" hangingPunct="1">
              <a:spcAft>
                <a:spcPts val="0"/>
              </a:spcAft>
              <a:defRPr/>
            </a:pPr>
            <a:r>
              <a:rPr lang="tr-TR" sz="2400" b="1" dirty="0" smtClean="0">
                <a:solidFill>
                  <a:srgbClr val="FF0000"/>
                </a:solidFill>
                <a:latin typeface="+mn-lt"/>
              </a:rPr>
              <a:t>Anonim Şirketlerde Elektronik Ortamda Yapılacak Genel Kurullara İlişkin  Yönetmelik</a:t>
            </a:r>
          </a:p>
        </p:txBody>
      </p:sp>
      <p:sp>
        <p:nvSpPr>
          <p:cNvPr id="8" name="Subtitle 2"/>
          <p:cNvSpPr>
            <a:spLocks noGrp="1"/>
          </p:cNvSpPr>
          <p:nvPr>
            <p:ph type="subTitle" idx="1"/>
          </p:nvPr>
        </p:nvSpPr>
        <p:spPr>
          <a:xfrm>
            <a:off x="585788" y="2919413"/>
            <a:ext cx="7989887" cy="3300412"/>
          </a:xfrm>
        </p:spPr>
        <p:txBody>
          <a:bodyPr rtlCol="0">
            <a:normAutofit/>
          </a:bodyPr>
          <a:lstStyle/>
          <a:p>
            <a:pPr algn="just" eaLnBrk="1" fontAlgn="t" hangingPunct="1">
              <a:spcAft>
                <a:spcPts val="0"/>
              </a:spcAft>
              <a:defRPr/>
            </a:pPr>
            <a:r>
              <a:rPr lang="tr-TR" sz="1800" b="1" dirty="0" smtClean="0">
                <a:solidFill>
                  <a:srgbClr val="FF0000"/>
                </a:solidFill>
                <a:latin typeface="+mj-lt"/>
              </a:rPr>
              <a:t>Dayanak: </a:t>
            </a:r>
            <a:r>
              <a:rPr lang="tr-TR" sz="1800" b="1" dirty="0" smtClean="0">
                <a:solidFill>
                  <a:schemeClr val="tx1"/>
                </a:solidFill>
                <a:latin typeface="+mj-lt"/>
              </a:rPr>
              <a:t>6102 sayılı Türk Ticaret Kanunu’nun </a:t>
            </a:r>
            <a:r>
              <a:rPr lang="tr-TR" sz="1800" b="1" dirty="0" smtClean="0">
                <a:solidFill>
                  <a:srgbClr val="FF0000"/>
                </a:solidFill>
                <a:latin typeface="+mj-lt"/>
              </a:rPr>
              <a:t>1527 </a:t>
            </a:r>
            <a:r>
              <a:rPr lang="tr-TR" sz="1800" b="1" dirty="0" err="1" smtClean="0">
                <a:solidFill>
                  <a:schemeClr val="tx1"/>
                </a:solidFill>
                <a:latin typeface="+mj-lt"/>
              </a:rPr>
              <a:t>nci</a:t>
            </a:r>
            <a:r>
              <a:rPr lang="tr-TR" sz="1800" b="1" dirty="0" smtClean="0">
                <a:solidFill>
                  <a:schemeClr val="tx1"/>
                </a:solidFill>
                <a:latin typeface="+mj-lt"/>
              </a:rPr>
              <a:t> maddesi </a:t>
            </a:r>
          </a:p>
          <a:p>
            <a:pPr algn="just" eaLnBrk="1" fontAlgn="t" hangingPunct="1">
              <a:spcAft>
                <a:spcPts val="0"/>
              </a:spcAft>
              <a:buFont typeface="Arial"/>
              <a:buNone/>
              <a:defRPr/>
            </a:pPr>
            <a:r>
              <a:rPr lang="tr-TR" sz="1800" b="1" dirty="0" smtClean="0">
                <a:solidFill>
                  <a:schemeClr val="tx1"/>
                </a:solidFill>
                <a:latin typeface="+mj-lt"/>
              </a:rPr>
              <a:t>Anonim şirket genel kurul toplantılarına;</a:t>
            </a:r>
          </a:p>
          <a:p>
            <a:pPr algn="just" eaLnBrk="1" fontAlgn="t" hangingPunct="1">
              <a:spcAft>
                <a:spcPts val="0"/>
              </a:spcAft>
              <a:buFontTx/>
              <a:buChar char="-"/>
              <a:defRPr/>
            </a:pPr>
            <a:r>
              <a:rPr lang="tr-TR" sz="1800" b="1" dirty="0" smtClean="0">
                <a:solidFill>
                  <a:schemeClr val="tx1"/>
                </a:solidFill>
                <a:latin typeface="+mj-lt"/>
              </a:rPr>
              <a:t>Elektronik ortamda katılma,</a:t>
            </a:r>
          </a:p>
          <a:p>
            <a:pPr algn="just" eaLnBrk="1" fontAlgn="t" hangingPunct="1">
              <a:spcAft>
                <a:spcPts val="0"/>
              </a:spcAft>
              <a:buFontTx/>
              <a:buChar char="-"/>
              <a:defRPr/>
            </a:pPr>
            <a:r>
              <a:rPr lang="tr-TR" sz="1800" b="1" dirty="0" smtClean="0">
                <a:solidFill>
                  <a:schemeClr val="tx1"/>
                </a:solidFill>
                <a:latin typeface="+mj-lt"/>
              </a:rPr>
              <a:t> Öneride Bulunma,</a:t>
            </a:r>
          </a:p>
          <a:p>
            <a:pPr algn="just" eaLnBrk="1" fontAlgn="t" hangingPunct="1">
              <a:spcAft>
                <a:spcPts val="0"/>
              </a:spcAft>
              <a:buFontTx/>
              <a:buChar char="-"/>
              <a:defRPr/>
            </a:pPr>
            <a:r>
              <a:rPr lang="tr-TR" sz="1800" b="1" dirty="0" smtClean="0">
                <a:solidFill>
                  <a:schemeClr val="tx1"/>
                </a:solidFill>
                <a:latin typeface="+mj-lt"/>
              </a:rPr>
              <a:t> Görüş Açıklama,</a:t>
            </a:r>
          </a:p>
          <a:p>
            <a:pPr algn="just" eaLnBrk="1" fontAlgn="t" hangingPunct="1">
              <a:spcAft>
                <a:spcPts val="0"/>
              </a:spcAft>
              <a:buFontTx/>
              <a:buChar char="-"/>
              <a:defRPr/>
            </a:pPr>
            <a:r>
              <a:rPr lang="tr-TR" sz="1800" b="1" dirty="0" smtClean="0">
                <a:solidFill>
                  <a:schemeClr val="tx1"/>
                </a:solidFill>
                <a:latin typeface="+mj-lt"/>
              </a:rPr>
              <a:t> Oy Kullanmaya</a:t>
            </a:r>
          </a:p>
          <a:p>
            <a:pPr algn="just" eaLnBrk="1" fontAlgn="t" hangingPunct="1">
              <a:spcAft>
                <a:spcPts val="0"/>
              </a:spcAft>
              <a:defRPr/>
            </a:pPr>
            <a:r>
              <a:rPr lang="tr-TR" sz="1800" b="1" dirty="0" smtClean="0">
                <a:solidFill>
                  <a:schemeClr val="tx1"/>
                </a:solidFill>
                <a:latin typeface="+mj-lt"/>
              </a:rPr>
              <a:t>İlişkin Usul ve Esaslar Düzenlenmiştir. </a:t>
            </a:r>
          </a:p>
          <a:p>
            <a:pPr algn="just" eaLnBrk="1" fontAlgn="t" hangingPunct="1">
              <a:spcAft>
                <a:spcPts val="0"/>
              </a:spcAft>
              <a:defRPr/>
            </a:pPr>
            <a:r>
              <a:rPr lang="tr-TR" sz="1800" b="1" dirty="0" smtClean="0">
                <a:solidFill>
                  <a:srgbClr val="FF0000"/>
                </a:solidFill>
                <a:latin typeface="+mj-lt"/>
              </a:rPr>
              <a:t>1 Ekim 2012 </a:t>
            </a:r>
            <a:r>
              <a:rPr lang="tr-TR" sz="1800" b="1" dirty="0" smtClean="0">
                <a:solidFill>
                  <a:schemeClr val="tx1"/>
                </a:solidFill>
                <a:latin typeface="+mj-lt"/>
              </a:rPr>
              <a:t>Tarihinde Yürürlüğe Girecektir.</a:t>
            </a:r>
          </a:p>
          <a:p>
            <a:pPr algn="just" eaLnBrk="1" fontAlgn="t" hangingPunct="1">
              <a:spcAft>
                <a:spcPts val="0"/>
              </a:spcAft>
              <a:defRPr/>
            </a:pPr>
            <a:r>
              <a:rPr lang="tr-TR" sz="1800" b="1" dirty="0" smtClean="0">
                <a:solidFill>
                  <a:schemeClr val="tx1"/>
                </a:solidFill>
                <a:latin typeface="+mj-lt"/>
              </a:rPr>
              <a:t>Payları Borsada İşlem Gören Şirketler İçin Zorunludur.</a:t>
            </a:r>
            <a:endParaRPr lang="tr-TR" sz="1800" b="1" dirty="0" smtClean="0">
              <a:latin typeface="+mj-lt"/>
            </a:endParaRPr>
          </a:p>
          <a:p>
            <a:pPr eaLnBrk="1" fontAlgn="auto" hangingPunct="1">
              <a:spcAft>
                <a:spcPts val="0"/>
              </a:spcAft>
              <a:buFont typeface="Arial"/>
              <a:buNone/>
              <a:defRPr/>
            </a:pPr>
            <a:endParaRPr lang="tr-TR" sz="1600" dirty="0">
              <a:solidFill>
                <a:schemeClr val="tx1"/>
              </a:solidFill>
            </a:endParaRPr>
          </a:p>
        </p:txBody>
      </p:sp>
      <p:sp>
        <p:nvSpPr>
          <p:cNvPr id="4" name="3 Slayt Numarası Yer Tutucusu"/>
          <p:cNvSpPr>
            <a:spLocks noGrp="1"/>
          </p:cNvSpPr>
          <p:nvPr>
            <p:ph type="sldNum" sz="quarter" idx="12"/>
          </p:nvPr>
        </p:nvSpPr>
        <p:spPr/>
        <p:txBody>
          <a:bodyPr/>
          <a:lstStyle/>
          <a:p>
            <a:pPr>
              <a:defRPr/>
            </a:pPr>
            <a:fld id="{BE42F15F-734A-4E94-8502-65D23392D8B9}" type="slidenum">
              <a:rPr lang="en-US" smtClean="0"/>
              <a:pPr>
                <a:defRPr/>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5488" y="1543050"/>
            <a:ext cx="8418512" cy="4684713"/>
          </a:xfrm>
        </p:spPr>
        <p:txBody>
          <a:bodyPr rtlCol="0" anchor="t">
            <a:noAutofit/>
          </a:bodyPr>
          <a:lstStyle/>
          <a:p>
            <a:pPr algn="l" eaLnBrk="1" fontAlgn="auto" hangingPunct="1">
              <a:lnSpc>
                <a:spcPct val="90000"/>
              </a:lnSpc>
              <a:spcAft>
                <a:spcPts val="0"/>
              </a:spcAft>
              <a:buClr>
                <a:srgbClr val="FF0000"/>
              </a:buClr>
              <a:defRPr/>
            </a:pPr>
            <a:r>
              <a:rPr lang="tr-TR" sz="2600" b="1" kern="0" spc="-100" dirty="0" smtClean="0">
                <a:solidFill>
                  <a:srgbClr val="FF0000"/>
                </a:solidFill>
              </a:rPr>
              <a:t>Yeni Türk Ticaret Kanunu;</a:t>
            </a:r>
            <a:r>
              <a:rPr lang="tr-TR" sz="2600" b="1" kern="0" spc="-100" dirty="0" smtClean="0"/>
              <a:t/>
            </a:r>
            <a:br>
              <a:rPr lang="tr-TR" sz="2600" b="1" kern="0" spc="-100" dirty="0" smtClean="0"/>
            </a:br>
            <a:r>
              <a:rPr lang="tr-TR" sz="2600" b="1" kern="0" spc="-100" dirty="0" smtClean="0"/>
              <a:t/>
            </a:r>
            <a:br>
              <a:rPr lang="tr-TR" sz="2600" b="1" kern="0" spc="-100" dirty="0" smtClean="0"/>
            </a:br>
            <a:r>
              <a:rPr lang="tr-TR" sz="2600" b="1" kern="0" spc="-100" dirty="0" smtClean="0">
                <a:solidFill>
                  <a:srgbClr val="FF0000"/>
                </a:solidFill>
              </a:rPr>
              <a:t>- </a:t>
            </a:r>
            <a:r>
              <a:rPr lang="tr-TR" sz="2600" b="1" kern="0" spc="-100" dirty="0" smtClean="0"/>
              <a:t>Şeffaflık,</a:t>
            </a:r>
            <a:r>
              <a:rPr lang="tr-TR" sz="2600" b="1" kern="0" spc="-100" dirty="0" smtClean="0">
                <a:solidFill>
                  <a:srgbClr val="FF0000"/>
                </a:solidFill>
              </a:rPr>
              <a:t/>
            </a:r>
            <a:br>
              <a:rPr lang="tr-TR" sz="2600" b="1" kern="0" spc="-100" dirty="0" smtClean="0">
                <a:solidFill>
                  <a:srgbClr val="FF0000"/>
                </a:solidFill>
              </a:rPr>
            </a:br>
            <a:r>
              <a:rPr lang="tr-TR" sz="2600" b="1" kern="0" spc="-100" dirty="0" smtClean="0">
                <a:solidFill>
                  <a:srgbClr val="FF0000"/>
                </a:solidFill>
              </a:rPr>
              <a:t>- </a:t>
            </a:r>
            <a:r>
              <a:rPr lang="tr-TR" sz="2600" b="1" kern="0" spc="-100" dirty="0" smtClean="0"/>
              <a:t>Hesap Verebilirlik,</a:t>
            </a:r>
            <a:br>
              <a:rPr lang="tr-TR" sz="2600" b="1" kern="0" spc="-100" dirty="0" smtClean="0"/>
            </a:br>
            <a:r>
              <a:rPr lang="tr-TR" sz="2600" b="1" kern="0" spc="-100" dirty="0" smtClean="0">
                <a:solidFill>
                  <a:srgbClr val="FF0000"/>
                </a:solidFill>
              </a:rPr>
              <a:t>- </a:t>
            </a:r>
            <a:r>
              <a:rPr lang="tr-TR" sz="2600" b="1" kern="0" spc="-100" dirty="0" smtClean="0"/>
              <a:t>Kurumsallaşma,</a:t>
            </a:r>
            <a:r>
              <a:rPr lang="tr-TR" sz="2600" b="1" kern="0" spc="-100" dirty="0" smtClean="0">
                <a:solidFill>
                  <a:srgbClr val="FF0000"/>
                </a:solidFill>
              </a:rPr>
              <a:t/>
            </a:r>
            <a:br>
              <a:rPr lang="tr-TR" sz="2600" b="1" kern="0" spc="-100" dirty="0" smtClean="0">
                <a:solidFill>
                  <a:srgbClr val="FF0000"/>
                </a:solidFill>
              </a:rPr>
            </a:br>
            <a:r>
              <a:rPr lang="tr-TR" sz="2600" b="1" kern="0" spc="-100" dirty="0" smtClean="0">
                <a:solidFill>
                  <a:srgbClr val="FF0000"/>
                </a:solidFill>
              </a:rPr>
              <a:t>- </a:t>
            </a:r>
            <a:r>
              <a:rPr lang="tr-TR" sz="2600" b="1" kern="0" spc="-100" dirty="0" smtClean="0"/>
              <a:t>Elektronik Ortamda Hukuki İşlem Tesis Edebilme,</a:t>
            </a:r>
            <a:r>
              <a:rPr lang="tr-TR" sz="2600" b="1" kern="0" spc="-100" dirty="0" smtClean="0">
                <a:solidFill>
                  <a:srgbClr val="FF0000"/>
                </a:solidFill>
              </a:rPr>
              <a:t/>
            </a:r>
            <a:br>
              <a:rPr lang="tr-TR" sz="2600" b="1" kern="0" spc="-100" dirty="0" smtClean="0">
                <a:solidFill>
                  <a:srgbClr val="FF0000"/>
                </a:solidFill>
              </a:rPr>
            </a:br>
            <a:r>
              <a:rPr lang="tr-TR" sz="2600" b="1" kern="0" spc="-100" dirty="0" smtClean="0">
                <a:solidFill>
                  <a:srgbClr val="FF0000"/>
                </a:solidFill>
              </a:rPr>
              <a:t>- </a:t>
            </a:r>
            <a:r>
              <a:rPr lang="tr-TR" sz="2600" b="1" kern="0" spc="-100" dirty="0" smtClean="0"/>
              <a:t>Rekabet Gücünün Artırılması,</a:t>
            </a:r>
            <a:r>
              <a:rPr lang="tr-TR" sz="2600" b="1" kern="0" spc="-100" dirty="0" smtClean="0">
                <a:solidFill>
                  <a:srgbClr val="FF0000"/>
                </a:solidFill>
              </a:rPr>
              <a:t/>
            </a:r>
            <a:br>
              <a:rPr lang="tr-TR" sz="2600" b="1" kern="0" spc="-100" dirty="0" smtClean="0">
                <a:solidFill>
                  <a:srgbClr val="FF0000"/>
                </a:solidFill>
              </a:rPr>
            </a:br>
            <a:r>
              <a:rPr lang="tr-TR" sz="2600" b="1" kern="0" spc="-100" dirty="0" smtClean="0">
                <a:solidFill>
                  <a:srgbClr val="FF0000"/>
                </a:solidFill>
              </a:rPr>
              <a:t>- </a:t>
            </a:r>
            <a:r>
              <a:rPr lang="tr-TR" sz="2600" b="1" kern="0" spc="-100" dirty="0" smtClean="0"/>
              <a:t>Kayıt Dışılığın Önlenmesi</a:t>
            </a:r>
            <a:br>
              <a:rPr lang="tr-TR" sz="2600" b="1" kern="0" spc="-100" dirty="0" smtClean="0"/>
            </a:br>
            <a:r>
              <a:rPr lang="tr-TR" sz="2600" b="1" kern="0" spc="-100" dirty="0" smtClean="0"/>
              <a:t/>
            </a:r>
            <a:br>
              <a:rPr lang="tr-TR" sz="2600" b="1" kern="0" spc="-100" dirty="0" smtClean="0"/>
            </a:br>
            <a:r>
              <a:rPr lang="tr-TR" sz="2600" b="1" kern="0" spc="-100" dirty="0" smtClean="0"/>
              <a:t>Hedefleriyle Ticari Yaşamı Düzenlemek Üzere Hazırlanmıştır.</a:t>
            </a:r>
            <a:br>
              <a:rPr lang="tr-TR" sz="2600" b="1" kern="0" spc="-100" dirty="0" smtClean="0"/>
            </a:br>
            <a:r>
              <a:rPr lang="tr-TR" sz="2600" b="1" kern="0" spc="-100" dirty="0" smtClean="0"/>
              <a:t/>
            </a:r>
            <a:br>
              <a:rPr lang="tr-TR" sz="2600" b="1" kern="0" spc="-100" dirty="0" smtClean="0"/>
            </a:br>
            <a:endParaRPr lang="tr-TR" sz="2600" b="1" kern="0" spc="-100" dirty="0" smtClean="0"/>
          </a:p>
        </p:txBody>
      </p:sp>
      <p:sp>
        <p:nvSpPr>
          <p:cNvPr id="3" name="2 Slayt Numarası Yer Tutucusu"/>
          <p:cNvSpPr>
            <a:spLocks noGrp="1"/>
          </p:cNvSpPr>
          <p:nvPr>
            <p:ph type="sldNum" sz="quarter" idx="12"/>
          </p:nvPr>
        </p:nvSpPr>
        <p:spPr/>
        <p:txBody>
          <a:bodyPr/>
          <a:lstStyle/>
          <a:p>
            <a:pPr>
              <a:defRPr/>
            </a:pPr>
            <a:fld id="{72EF4AEE-A574-4EA7-B164-FB07E89509A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85788" y="712788"/>
            <a:ext cx="6510337" cy="1227137"/>
          </a:xfrm>
        </p:spPr>
        <p:txBody>
          <a:bodyPr rtlCol="0" anchor="t">
            <a:normAutofit/>
          </a:bodyPr>
          <a:lstStyle/>
          <a:p>
            <a:pPr eaLnBrk="1" fontAlgn="auto" hangingPunct="1">
              <a:spcAft>
                <a:spcPts val="0"/>
              </a:spcAft>
              <a:defRPr/>
            </a:pPr>
            <a:r>
              <a:rPr lang="tr-TR" sz="2400" b="1" dirty="0" smtClean="0">
                <a:solidFill>
                  <a:srgbClr val="FF0000"/>
                </a:solidFill>
                <a:latin typeface="+mn-lt"/>
              </a:rPr>
              <a:t>Şirketlerin Yıllık Faaliyet Raporunun Asgari İçeriğinin Belirlenmesi Hakkında Yönetmelik </a:t>
            </a:r>
            <a:r>
              <a:rPr lang="tr-TR" sz="1800" dirty="0" smtClean="0">
                <a:solidFill>
                  <a:srgbClr val="FF0000"/>
                </a:solidFill>
                <a:latin typeface="Cambria" pitchFamily="18" charset="0"/>
              </a:rPr>
              <a:t/>
            </a:r>
            <a:br>
              <a:rPr lang="tr-TR" sz="1800" dirty="0" smtClean="0">
                <a:solidFill>
                  <a:srgbClr val="FF0000"/>
                </a:solidFill>
                <a:latin typeface="Cambria" pitchFamily="18" charset="0"/>
              </a:rPr>
            </a:br>
            <a:endParaRPr lang="tr-TR" sz="1800" dirty="0">
              <a:solidFill>
                <a:srgbClr val="FF0000"/>
              </a:solidFill>
            </a:endParaRPr>
          </a:p>
        </p:txBody>
      </p:sp>
      <p:sp>
        <p:nvSpPr>
          <p:cNvPr id="38915" name="Subtitle 2"/>
          <p:cNvSpPr>
            <a:spLocks noGrp="1"/>
          </p:cNvSpPr>
          <p:nvPr>
            <p:ph type="subTitle" idx="1"/>
          </p:nvPr>
        </p:nvSpPr>
        <p:spPr>
          <a:xfrm>
            <a:off x="585788" y="2716213"/>
            <a:ext cx="7989887" cy="3684587"/>
          </a:xfrm>
        </p:spPr>
        <p:txBody>
          <a:bodyPr/>
          <a:lstStyle/>
          <a:p>
            <a:pPr algn="just" eaLnBrk="1" fontAlgn="t" hangingPunct="1"/>
            <a:r>
              <a:rPr lang="tr-TR" sz="2000" b="1" dirty="0" smtClean="0">
                <a:solidFill>
                  <a:srgbClr val="FF0000"/>
                </a:solidFill>
              </a:rPr>
              <a:t>Dayanak: </a:t>
            </a:r>
            <a:r>
              <a:rPr lang="tr-TR" sz="2000" b="1" dirty="0" smtClean="0">
                <a:solidFill>
                  <a:schemeClr val="tx1"/>
                </a:solidFill>
              </a:rPr>
              <a:t>6102 sayılı Türk Ticaret Kanunu’nun </a:t>
            </a:r>
            <a:r>
              <a:rPr lang="tr-TR" sz="2000" b="1" dirty="0" smtClean="0">
                <a:solidFill>
                  <a:srgbClr val="FF0000"/>
                </a:solidFill>
              </a:rPr>
              <a:t>516, 518, 565 ve 610 </a:t>
            </a:r>
            <a:r>
              <a:rPr lang="tr-TR" sz="2000" b="1" dirty="0" smtClean="0">
                <a:solidFill>
                  <a:schemeClr val="tx1"/>
                </a:solidFill>
              </a:rPr>
              <a:t>uncu maddeleri</a:t>
            </a:r>
          </a:p>
          <a:p>
            <a:pPr algn="just" eaLnBrk="1" fontAlgn="t" hangingPunct="1"/>
            <a:endParaRPr lang="tr-TR" sz="1000" b="1" dirty="0" smtClean="0">
              <a:solidFill>
                <a:schemeClr val="tx1"/>
              </a:solidFill>
            </a:endParaRPr>
          </a:p>
          <a:p>
            <a:pPr algn="just" eaLnBrk="1" fontAlgn="t" hangingPunct="1"/>
            <a:r>
              <a:rPr lang="tr-TR" sz="2000" b="1" dirty="0" smtClean="0">
                <a:solidFill>
                  <a:srgbClr val="FF0000"/>
                </a:solidFill>
              </a:rPr>
              <a:t>Amaç:</a:t>
            </a:r>
            <a:r>
              <a:rPr lang="tr-TR" sz="2000" b="1" dirty="0" smtClean="0">
                <a:solidFill>
                  <a:schemeClr val="tx1"/>
                </a:solidFill>
              </a:rPr>
              <a:t> </a:t>
            </a:r>
            <a:r>
              <a:rPr lang="tr-TR" sz="2000" b="1" dirty="0" smtClean="0">
                <a:solidFill>
                  <a:schemeClr val="tx1"/>
                </a:solidFill>
              </a:rPr>
              <a:t>yönetim organı tarafından düzenlenecek </a:t>
            </a:r>
            <a:r>
              <a:rPr lang="tr-TR" sz="2000" b="1" dirty="0" smtClean="0">
                <a:solidFill>
                  <a:srgbClr val="FF0000"/>
                </a:solidFill>
              </a:rPr>
              <a:t>yıllık faaliyet raporunun asgari içeriğini </a:t>
            </a:r>
            <a:r>
              <a:rPr lang="tr-TR" sz="2000" b="1" dirty="0" smtClean="0">
                <a:solidFill>
                  <a:schemeClr val="tx1"/>
                </a:solidFill>
              </a:rPr>
              <a:t>belirlemektir</a:t>
            </a:r>
            <a:r>
              <a:rPr lang="tr-TR" sz="2000" b="1" dirty="0" smtClean="0">
                <a:solidFill>
                  <a:schemeClr val="tx1"/>
                </a:solidFill>
                <a:latin typeface="Cambria" pitchFamily="18" charset="0"/>
              </a:rPr>
              <a:t>. </a:t>
            </a:r>
          </a:p>
          <a:p>
            <a:pPr algn="just" eaLnBrk="1" fontAlgn="t" hangingPunct="1"/>
            <a:endParaRPr lang="tr-TR" sz="1000" b="1" dirty="0" smtClean="0">
              <a:solidFill>
                <a:schemeClr val="tx1"/>
              </a:solidFill>
              <a:latin typeface="Cambria" pitchFamily="18" charset="0"/>
            </a:endParaRPr>
          </a:p>
          <a:p>
            <a:pPr algn="just" eaLnBrk="1" fontAlgn="t" hangingPunct="1"/>
            <a:r>
              <a:rPr lang="tr-TR" sz="2000" b="1" dirty="0" smtClean="0">
                <a:solidFill>
                  <a:schemeClr val="tx1"/>
                </a:solidFill>
              </a:rPr>
              <a:t>Anonim, </a:t>
            </a:r>
            <a:r>
              <a:rPr lang="tr-TR" sz="2000" b="1" dirty="0" err="1" smtClean="0">
                <a:solidFill>
                  <a:schemeClr val="tx1"/>
                </a:solidFill>
              </a:rPr>
              <a:t>limited</a:t>
            </a:r>
            <a:r>
              <a:rPr lang="tr-TR" sz="2000" b="1" dirty="0" smtClean="0">
                <a:solidFill>
                  <a:schemeClr val="tx1"/>
                </a:solidFill>
              </a:rPr>
              <a:t> ve sermayesi paylara bölünmüş komandit şirketler ve şirketler topluluğunda ana şirketlerin hazırlayacakları yıllık faaliyet raporlarına ilişkin hususlar düzenlenmektedir. </a:t>
            </a:r>
          </a:p>
          <a:p>
            <a:pPr algn="just" eaLnBrk="1" fontAlgn="t" hangingPunct="1"/>
            <a:endParaRPr lang="tr-TR" sz="1000" b="1" dirty="0" smtClean="0">
              <a:solidFill>
                <a:srgbClr val="FF0000"/>
              </a:solidFill>
            </a:endParaRPr>
          </a:p>
          <a:p>
            <a:pPr algn="just" eaLnBrk="1" fontAlgn="t" hangingPunct="1"/>
            <a:r>
              <a:rPr lang="tr-TR" sz="2000" b="1" dirty="0" smtClean="0">
                <a:solidFill>
                  <a:schemeClr val="tx1"/>
                </a:solidFill>
              </a:rPr>
              <a:t>Yıllık faaliyet raporunun içeriği, raporda yer alacak bölümler ve hazırlanmasına ilişkin usul ve esaslar düzenlenmektedir.    </a:t>
            </a:r>
          </a:p>
          <a:p>
            <a:pPr algn="just" eaLnBrk="1" fontAlgn="t" hangingPunct="1"/>
            <a:endParaRPr lang="tr-TR" sz="2000" b="1" dirty="0" smtClean="0">
              <a:solidFill>
                <a:schemeClr val="tx1"/>
              </a:solidFill>
              <a:latin typeface="Cambria" pitchFamily="18" charset="0"/>
            </a:endParaRPr>
          </a:p>
        </p:txBody>
      </p:sp>
      <p:sp>
        <p:nvSpPr>
          <p:cNvPr id="4" name="3 Slayt Numarası Yer Tutucusu"/>
          <p:cNvSpPr>
            <a:spLocks noGrp="1"/>
          </p:cNvSpPr>
          <p:nvPr>
            <p:ph type="sldNum" sz="quarter" idx="12"/>
          </p:nvPr>
        </p:nvSpPr>
        <p:spPr/>
        <p:txBody>
          <a:bodyPr/>
          <a:lstStyle/>
          <a:p>
            <a:pPr>
              <a:defRPr/>
            </a:pPr>
            <a:fld id="{4847F45E-B55A-476F-9992-5F54132B473E}" type="slidenum">
              <a:rPr lang="en-US" smtClean="0"/>
              <a:pPr>
                <a:defRPr/>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85788" y="712788"/>
            <a:ext cx="6510337" cy="1227137"/>
          </a:xfrm>
        </p:spPr>
        <p:txBody>
          <a:bodyPr rtlCol="0" anchor="t">
            <a:normAutofit fontScale="90000"/>
          </a:bodyPr>
          <a:lstStyle/>
          <a:p>
            <a:pPr eaLnBrk="1" fontAlgn="auto" hangingPunct="1">
              <a:spcAft>
                <a:spcPts val="0"/>
              </a:spcAft>
              <a:defRPr/>
            </a:pPr>
            <a:r>
              <a:rPr lang="tr-TR" sz="2800" b="1" dirty="0" smtClean="0"/>
              <a:t/>
            </a:r>
            <a:br>
              <a:rPr lang="tr-TR" sz="2800" b="1" dirty="0" smtClean="0"/>
            </a:br>
            <a:r>
              <a:rPr lang="tr-TR" sz="2700" b="1" dirty="0" smtClean="0">
                <a:solidFill>
                  <a:srgbClr val="FF0000"/>
                </a:solidFill>
              </a:rPr>
              <a:t>Yıllık Faaliyet Raporunun Bölümleri</a:t>
            </a:r>
            <a:r>
              <a:rPr lang="tr-TR" sz="2800" dirty="0"/>
              <a:t/>
            </a:r>
            <a:br>
              <a:rPr lang="tr-TR" sz="2800" dirty="0"/>
            </a:br>
            <a:endParaRPr lang="tr-TR" sz="2800" b="1" dirty="0">
              <a:solidFill>
                <a:srgbClr val="FF0000"/>
              </a:solidFill>
            </a:endParaRPr>
          </a:p>
        </p:txBody>
      </p:sp>
      <p:sp>
        <p:nvSpPr>
          <p:cNvPr id="8" name="Subtitle 2"/>
          <p:cNvSpPr>
            <a:spLocks noGrp="1"/>
          </p:cNvSpPr>
          <p:nvPr>
            <p:ph type="subTitle" idx="1"/>
          </p:nvPr>
        </p:nvSpPr>
        <p:spPr>
          <a:xfrm>
            <a:off x="585788" y="2716213"/>
            <a:ext cx="7989887" cy="3684587"/>
          </a:xfrm>
        </p:spPr>
        <p:txBody>
          <a:bodyPr rtlCol="0">
            <a:normAutofit lnSpcReduction="10000"/>
          </a:bodyPr>
          <a:lstStyle/>
          <a:p>
            <a:pPr algn="l" eaLnBrk="1" fontAlgn="auto" hangingPunct="1">
              <a:spcAft>
                <a:spcPts val="0"/>
              </a:spcAft>
              <a:buFont typeface="Arial"/>
              <a:buNone/>
              <a:defRPr/>
            </a:pPr>
            <a:r>
              <a:rPr lang="tr-TR" sz="2000" b="1" dirty="0" smtClean="0">
                <a:solidFill>
                  <a:schemeClr val="tx1"/>
                </a:solidFill>
              </a:rPr>
              <a:t>Yıllık </a:t>
            </a:r>
            <a:r>
              <a:rPr lang="tr-TR" sz="2000" b="1" dirty="0">
                <a:solidFill>
                  <a:schemeClr val="tx1"/>
                </a:solidFill>
              </a:rPr>
              <a:t>faaliyet </a:t>
            </a:r>
            <a:r>
              <a:rPr lang="tr-TR" sz="2000" b="1" dirty="0" smtClean="0">
                <a:solidFill>
                  <a:schemeClr val="tx1"/>
                </a:solidFill>
              </a:rPr>
              <a:t>raporunda; </a:t>
            </a:r>
          </a:p>
          <a:p>
            <a:pPr algn="l" eaLnBrk="1" fontAlgn="auto" hangingPunct="1">
              <a:spcAft>
                <a:spcPts val="0"/>
              </a:spcAft>
              <a:buFont typeface="Arial"/>
              <a:buNone/>
              <a:defRPr/>
            </a:pPr>
            <a:endParaRPr lang="tr-TR" sz="1200" b="1" dirty="0">
              <a:solidFill>
                <a:schemeClr val="tx1"/>
              </a:solidFill>
            </a:endParaRPr>
          </a:p>
          <a:p>
            <a:pPr algn="l" eaLnBrk="1" fontAlgn="auto" hangingPunct="1">
              <a:spcAft>
                <a:spcPts val="0"/>
              </a:spcAft>
              <a:buFont typeface="Arial"/>
              <a:buNone/>
              <a:defRPr/>
            </a:pPr>
            <a:r>
              <a:rPr lang="tr-TR" sz="2000" b="1" dirty="0">
                <a:solidFill>
                  <a:schemeClr val="tx1"/>
                </a:solidFill>
              </a:rPr>
              <a:t>a) Genel </a:t>
            </a:r>
            <a:r>
              <a:rPr lang="tr-TR" sz="2000" b="1" dirty="0" smtClean="0">
                <a:solidFill>
                  <a:schemeClr val="tx1"/>
                </a:solidFill>
              </a:rPr>
              <a:t>bilgiler,</a:t>
            </a:r>
            <a:endParaRPr lang="tr-TR" sz="2000" b="1" dirty="0">
              <a:solidFill>
                <a:schemeClr val="tx1"/>
              </a:solidFill>
            </a:endParaRPr>
          </a:p>
          <a:p>
            <a:pPr algn="l" eaLnBrk="1" fontAlgn="auto" hangingPunct="1">
              <a:spcAft>
                <a:spcPts val="0"/>
              </a:spcAft>
              <a:buFont typeface="Arial"/>
              <a:buNone/>
              <a:defRPr/>
            </a:pPr>
            <a:r>
              <a:rPr lang="tr-TR" sz="2000" b="1" dirty="0">
                <a:solidFill>
                  <a:schemeClr val="tx1"/>
                </a:solidFill>
              </a:rPr>
              <a:t>b) Yönetim organı üyeleri ile üst düzey yöneticilere sağlanan mali haklar,</a:t>
            </a:r>
          </a:p>
          <a:p>
            <a:pPr algn="l" eaLnBrk="1" fontAlgn="auto" hangingPunct="1">
              <a:spcAft>
                <a:spcPts val="0"/>
              </a:spcAft>
              <a:buFont typeface="Arial"/>
              <a:buNone/>
              <a:defRPr/>
            </a:pPr>
            <a:r>
              <a:rPr lang="tr-TR" sz="2000" b="1" dirty="0">
                <a:solidFill>
                  <a:schemeClr val="tx1"/>
                </a:solidFill>
              </a:rPr>
              <a:t>c) Şirketin araştırma ve geliştirme çalışmaları,</a:t>
            </a:r>
          </a:p>
          <a:p>
            <a:pPr algn="l" eaLnBrk="1" fontAlgn="auto" hangingPunct="1">
              <a:spcAft>
                <a:spcPts val="0"/>
              </a:spcAft>
              <a:buFont typeface="Arial"/>
              <a:buNone/>
              <a:defRPr/>
            </a:pPr>
            <a:r>
              <a:rPr lang="tr-TR" sz="2000" b="1" dirty="0">
                <a:solidFill>
                  <a:schemeClr val="tx1"/>
                </a:solidFill>
              </a:rPr>
              <a:t>ç) Şirket faaliyetleri ve faaliyetlere ilişkin önemli gelişmeler,</a:t>
            </a:r>
          </a:p>
          <a:p>
            <a:pPr algn="l" eaLnBrk="1" fontAlgn="auto" hangingPunct="1">
              <a:spcAft>
                <a:spcPts val="0"/>
              </a:spcAft>
              <a:buFont typeface="Arial"/>
              <a:buNone/>
              <a:defRPr/>
            </a:pPr>
            <a:r>
              <a:rPr lang="tr-TR" sz="2000" b="1" dirty="0">
                <a:solidFill>
                  <a:schemeClr val="tx1"/>
                </a:solidFill>
              </a:rPr>
              <a:t>d) Finansal durum,</a:t>
            </a:r>
          </a:p>
          <a:p>
            <a:pPr algn="l" eaLnBrk="1" fontAlgn="auto" hangingPunct="1">
              <a:spcAft>
                <a:spcPts val="0"/>
              </a:spcAft>
              <a:buFont typeface="Arial"/>
              <a:buNone/>
              <a:defRPr/>
            </a:pPr>
            <a:r>
              <a:rPr lang="tr-TR" sz="2000" b="1" dirty="0">
                <a:solidFill>
                  <a:schemeClr val="tx1"/>
                </a:solidFill>
              </a:rPr>
              <a:t>e) Riskler ve Yönetim Organının Değerlendirmesi</a:t>
            </a:r>
            <a:r>
              <a:rPr lang="tr-TR" sz="2000" b="1" dirty="0" smtClean="0">
                <a:solidFill>
                  <a:schemeClr val="tx1"/>
                </a:solidFill>
              </a:rPr>
              <a:t>,</a:t>
            </a:r>
          </a:p>
          <a:p>
            <a:pPr algn="l" eaLnBrk="1" fontAlgn="auto" hangingPunct="1">
              <a:spcAft>
                <a:spcPts val="0"/>
              </a:spcAft>
              <a:buFont typeface="Arial"/>
              <a:buNone/>
              <a:defRPr/>
            </a:pPr>
            <a:endParaRPr lang="tr-TR" sz="2000" b="1" dirty="0">
              <a:solidFill>
                <a:schemeClr val="tx1"/>
              </a:solidFill>
            </a:endParaRPr>
          </a:p>
          <a:p>
            <a:pPr algn="l" eaLnBrk="1" fontAlgn="auto" hangingPunct="1">
              <a:spcAft>
                <a:spcPts val="0"/>
              </a:spcAft>
              <a:buFont typeface="Arial"/>
              <a:buNone/>
              <a:defRPr/>
            </a:pPr>
            <a:r>
              <a:rPr lang="tr-TR" sz="2000" b="1" dirty="0" smtClean="0">
                <a:solidFill>
                  <a:schemeClr val="tx1"/>
                </a:solidFill>
              </a:rPr>
              <a:t>bölümlerinin zorunlu olarak yer alması öngörülmekte ve bu bölümlere ilişkin düzenlenecek hususların detayları belirlenmektedir. </a:t>
            </a:r>
            <a:endParaRPr lang="tr-TR" sz="2000" b="1" dirty="0">
              <a:solidFill>
                <a:schemeClr val="tx1"/>
              </a:solidFill>
            </a:endParaRPr>
          </a:p>
          <a:p>
            <a:pPr algn="l" eaLnBrk="1" fontAlgn="t" hangingPunct="1">
              <a:spcAft>
                <a:spcPts val="0"/>
              </a:spcAft>
              <a:buFont typeface="Arial"/>
              <a:buNone/>
              <a:defRPr/>
            </a:pPr>
            <a:endParaRPr lang="tr-TR" sz="2200" b="1" dirty="0" smtClean="0">
              <a:solidFill>
                <a:schemeClr val="tx1"/>
              </a:solidFill>
            </a:endParaRPr>
          </a:p>
        </p:txBody>
      </p:sp>
      <p:sp>
        <p:nvSpPr>
          <p:cNvPr id="4" name="3 Slayt Numarası Yer Tutucusu"/>
          <p:cNvSpPr>
            <a:spLocks noGrp="1"/>
          </p:cNvSpPr>
          <p:nvPr>
            <p:ph type="sldNum" sz="quarter" idx="12"/>
          </p:nvPr>
        </p:nvSpPr>
        <p:spPr/>
        <p:txBody>
          <a:bodyPr/>
          <a:lstStyle/>
          <a:p>
            <a:pPr>
              <a:defRPr/>
            </a:pPr>
            <a:fld id="{A43D9DC0-51E3-4DEF-A6A8-3137D09659E4}" type="slidenum">
              <a:rPr lang="en-US" smtClean="0"/>
              <a:pPr>
                <a:defRPr/>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622300" y="712788"/>
            <a:ext cx="6510338" cy="1447800"/>
          </a:xfrm>
        </p:spPr>
        <p:txBody>
          <a:bodyPr rtlCol="0" anchor="t">
            <a:normAutofit/>
          </a:bodyPr>
          <a:lstStyle/>
          <a:p>
            <a:pPr eaLnBrk="1" fontAlgn="auto" hangingPunct="1">
              <a:spcAft>
                <a:spcPts val="0"/>
              </a:spcAft>
              <a:defRPr/>
            </a:pPr>
            <a:r>
              <a:rPr lang="tr-TR" sz="2400" b="1" dirty="0" smtClean="0">
                <a:solidFill>
                  <a:srgbClr val="FF0000"/>
                </a:solidFill>
                <a:latin typeface="+mn-lt"/>
              </a:rPr>
              <a:t/>
            </a:r>
            <a:br>
              <a:rPr lang="tr-TR" sz="2400" b="1" dirty="0" smtClean="0">
                <a:solidFill>
                  <a:srgbClr val="FF0000"/>
                </a:solidFill>
                <a:latin typeface="+mn-lt"/>
              </a:rPr>
            </a:br>
            <a:r>
              <a:rPr lang="tr-TR" sz="2400" b="1" dirty="0" smtClean="0">
                <a:solidFill>
                  <a:srgbClr val="FF0000"/>
                </a:solidFill>
                <a:latin typeface="+mn-lt"/>
              </a:rPr>
              <a:t>Kar Payı Avansı Dağıtımı Hakkında Tebliğ</a:t>
            </a:r>
            <a:endParaRPr lang="tr-TR" sz="2400" dirty="0">
              <a:latin typeface="+mn-lt"/>
            </a:endParaRPr>
          </a:p>
        </p:txBody>
      </p:sp>
      <p:sp>
        <p:nvSpPr>
          <p:cNvPr id="8" name="Subtitle 2"/>
          <p:cNvSpPr>
            <a:spLocks noGrp="1"/>
          </p:cNvSpPr>
          <p:nvPr>
            <p:ph type="subTitle" idx="1"/>
          </p:nvPr>
        </p:nvSpPr>
        <p:spPr>
          <a:xfrm>
            <a:off x="585788" y="2919413"/>
            <a:ext cx="7989887" cy="3300412"/>
          </a:xfrm>
        </p:spPr>
        <p:txBody>
          <a:bodyPr rtlCol="0">
            <a:normAutofit lnSpcReduction="10000"/>
          </a:bodyPr>
          <a:lstStyle/>
          <a:p>
            <a:pPr algn="just" eaLnBrk="1" fontAlgn="t" hangingPunct="1">
              <a:lnSpc>
                <a:spcPct val="80000"/>
              </a:lnSpc>
              <a:spcAft>
                <a:spcPts val="0"/>
              </a:spcAft>
              <a:defRPr/>
            </a:pPr>
            <a:r>
              <a:rPr lang="tr-TR" sz="2000" b="1" dirty="0" smtClean="0">
                <a:solidFill>
                  <a:srgbClr val="FF0000"/>
                </a:solidFill>
              </a:rPr>
              <a:t>Dayanak: </a:t>
            </a:r>
            <a:r>
              <a:rPr lang="tr-TR" sz="2000" b="1" dirty="0" smtClean="0">
                <a:solidFill>
                  <a:schemeClr val="tx1"/>
                </a:solidFill>
              </a:rPr>
              <a:t>6102 Sayılı Kanunun 509 </a:t>
            </a:r>
            <a:r>
              <a:rPr lang="tr-TR" sz="2000" b="1" dirty="0">
                <a:solidFill>
                  <a:schemeClr val="tx1"/>
                </a:solidFill>
              </a:rPr>
              <a:t>uncu </a:t>
            </a:r>
            <a:r>
              <a:rPr lang="tr-TR" sz="2000" b="1" dirty="0" smtClean="0">
                <a:solidFill>
                  <a:schemeClr val="tx1"/>
                </a:solidFill>
              </a:rPr>
              <a:t>maddesi, </a:t>
            </a:r>
            <a:r>
              <a:rPr lang="tr-TR" sz="2000" b="1" dirty="0">
                <a:solidFill>
                  <a:schemeClr val="tx1"/>
                </a:solidFill>
              </a:rPr>
              <a:t>565 inci </a:t>
            </a:r>
            <a:r>
              <a:rPr lang="tr-TR" sz="2000" b="1" dirty="0" smtClean="0">
                <a:solidFill>
                  <a:schemeClr val="tx1"/>
                </a:solidFill>
              </a:rPr>
              <a:t>maddesi </a:t>
            </a:r>
            <a:r>
              <a:rPr lang="tr-TR" sz="2000" b="1" dirty="0">
                <a:solidFill>
                  <a:schemeClr val="tx1"/>
                </a:solidFill>
              </a:rPr>
              <a:t>ve 644 üncü </a:t>
            </a:r>
            <a:r>
              <a:rPr lang="tr-TR" sz="2000" b="1" dirty="0" smtClean="0">
                <a:solidFill>
                  <a:schemeClr val="tx1"/>
                </a:solidFill>
              </a:rPr>
              <a:t>maddesi</a:t>
            </a:r>
          </a:p>
          <a:p>
            <a:pPr algn="just" eaLnBrk="1" fontAlgn="t" hangingPunct="1">
              <a:lnSpc>
                <a:spcPct val="80000"/>
              </a:lnSpc>
              <a:spcAft>
                <a:spcPts val="0"/>
              </a:spcAft>
              <a:buFont typeface="Arial"/>
              <a:buNone/>
              <a:defRPr/>
            </a:pPr>
            <a:endParaRPr lang="tr-TR" sz="2000" b="1" dirty="0" smtClean="0">
              <a:solidFill>
                <a:schemeClr val="tx1"/>
              </a:solidFill>
            </a:endParaRPr>
          </a:p>
          <a:p>
            <a:pPr algn="just" eaLnBrk="1" fontAlgn="t" hangingPunct="1">
              <a:lnSpc>
                <a:spcPct val="80000"/>
              </a:lnSpc>
              <a:spcAft>
                <a:spcPts val="0"/>
              </a:spcAft>
              <a:buFont typeface="Arial"/>
              <a:buNone/>
              <a:defRPr/>
            </a:pPr>
            <a:r>
              <a:rPr lang="tr-TR" sz="2000" b="1" dirty="0" smtClean="0">
                <a:solidFill>
                  <a:schemeClr val="tx1"/>
                </a:solidFill>
              </a:rPr>
              <a:t>Tebliğin </a:t>
            </a:r>
            <a:r>
              <a:rPr lang="tr-TR" sz="2000" b="1" dirty="0" smtClean="0">
                <a:solidFill>
                  <a:srgbClr val="FF0000"/>
                </a:solidFill>
              </a:rPr>
              <a:t>amacı; </a:t>
            </a:r>
            <a:r>
              <a:rPr lang="tr-TR" sz="2000" b="1" dirty="0" smtClean="0">
                <a:solidFill>
                  <a:schemeClr val="tx1"/>
                </a:solidFill>
              </a:rPr>
              <a:t>Sermaye Piyasası Kanununa tabi olmayan anonim şirketler ile </a:t>
            </a:r>
            <a:r>
              <a:rPr lang="tr-TR" sz="2000" b="1" dirty="0" err="1" smtClean="0">
                <a:solidFill>
                  <a:schemeClr val="tx1"/>
                </a:solidFill>
              </a:rPr>
              <a:t>limited</a:t>
            </a:r>
            <a:r>
              <a:rPr lang="tr-TR" sz="2000" b="1" dirty="0" smtClean="0">
                <a:solidFill>
                  <a:schemeClr val="tx1"/>
                </a:solidFill>
              </a:rPr>
              <a:t> ve sermayesi paylara bölünmüş komandit şirketlerin, kâr payı avansı dağıtımında uyacakları usul ve esasları düzenlemektir.</a:t>
            </a:r>
          </a:p>
          <a:p>
            <a:pPr algn="just" eaLnBrk="1" fontAlgn="t" hangingPunct="1">
              <a:lnSpc>
                <a:spcPct val="80000"/>
              </a:lnSpc>
              <a:spcAft>
                <a:spcPts val="0"/>
              </a:spcAft>
              <a:buFont typeface="Arial"/>
              <a:buNone/>
              <a:defRPr/>
            </a:pPr>
            <a:endParaRPr lang="tr-TR" sz="2000" b="1" dirty="0" smtClean="0">
              <a:solidFill>
                <a:schemeClr val="tx1"/>
              </a:solidFill>
            </a:endParaRPr>
          </a:p>
          <a:p>
            <a:pPr algn="just" eaLnBrk="1" fontAlgn="t" hangingPunct="1">
              <a:lnSpc>
                <a:spcPct val="80000"/>
              </a:lnSpc>
              <a:spcAft>
                <a:spcPts val="0"/>
              </a:spcAft>
              <a:defRPr/>
            </a:pPr>
            <a:r>
              <a:rPr lang="tr-TR" sz="2000" b="1" dirty="0" smtClean="0">
                <a:solidFill>
                  <a:schemeClr val="tx1"/>
                </a:solidFill>
              </a:rPr>
              <a:t>Şirketlerin kâr payı avansı dağıtabilmeleri için, </a:t>
            </a:r>
            <a:r>
              <a:rPr lang="tr-TR" sz="2000" b="1" dirty="0" smtClean="0">
                <a:solidFill>
                  <a:srgbClr val="FF0000"/>
                </a:solidFill>
              </a:rPr>
              <a:t>şirket genel kurulunca kâr payı avansı dağıtılmasına ilişkin karar alınması</a:t>
            </a:r>
            <a:r>
              <a:rPr lang="tr-TR" sz="2000" b="1" dirty="0" smtClean="0">
                <a:solidFill>
                  <a:schemeClr val="tx1"/>
                </a:solidFill>
              </a:rPr>
              <a:t> ve kâr payı avansı dağıtılacak hesap döneminde hazırlanan </a:t>
            </a:r>
            <a:r>
              <a:rPr lang="tr-TR" sz="2000" b="1" dirty="0" smtClean="0">
                <a:solidFill>
                  <a:srgbClr val="FF0000"/>
                </a:solidFill>
              </a:rPr>
              <a:t>üç</a:t>
            </a:r>
            <a:r>
              <a:rPr lang="tr-TR" sz="2000" b="1" dirty="0" smtClean="0">
                <a:solidFill>
                  <a:schemeClr val="tx1"/>
                </a:solidFill>
              </a:rPr>
              <a:t>,</a:t>
            </a:r>
            <a:r>
              <a:rPr lang="tr-TR" sz="2000" b="1" dirty="0" smtClean="0">
                <a:solidFill>
                  <a:srgbClr val="FF0000"/>
                </a:solidFill>
              </a:rPr>
              <a:t> altı</a:t>
            </a:r>
            <a:r>
              <a:rPr lang="tr-TR" sz="2000" b="1" dirty="0" smtClean="0">
                <a:solidFill>
                  <a:schemeClr val="tx1"/>
                </a:solidFill>
              </a:rPr>
              <a:t> veya </a:t>
            </a:r>
            <a:r>
              <a:rPr lang="tr-TR" sz="2000" b="1" dirty="0" smtClean="0">
                <a:solidFill>
                  <a:srgbClr val="FF0000"/>
                </a:solidFill>
              </a:rPr>
              <a:t>dokuz</a:t>
            </a:r>
            <a:r>
              <a:rPr lang="tr-TR" sz="2000" b="1" dirty="0" smtClean="0">
                <a:solidFill>
                  <a:schemeClr val="tx1"/>
                </a:solidFill>
              </a:rPr>
              <a:t> aylık ara dönem finansal tablolara göre kâr edilmiş olması gereklidir.</a:t>
            </a:r>
          </a:p>
          <a:p>
            <a:pPr algn="just" eaLnBrk="1" fontAlgn="t" hangingPunct="1">
              <a:lnSpc>
                <a:spcPct val="80000"/>
              </a:lnSpc>
              <a:spcAft>
                <a:spcPts val="0"/>
              </a:spcAft>
              <a:defRPr/>
            </a:pPr>
            <a:endParaRPr lang="tr-TR" sz="2000" b="1" dirty="0" smtClean="0">
              <a:solidFill>
                <a:schemeClr val="tx1"/>
              </a:solidFill>
            </a:endParaRPr>
          </a:p>
          <a:p>
            <a:pPr algn="just" eaLnBrk="1" fontAlgn="t" hangingPunct="1">
              <a:lnSpc>
                <a:spcPct val="80000"/>
              </a:lnSpc>
              <a:spcAft>
                <a:spcPts val="0"/>
              </a:spcAft>
              <a:defRPr/>
            </a:pPr>
            <a:r>
              <a:rPr lang="tr-TR" sz="2000" b="1" dirty="0" smtClean="0">
                <a:solidFill>
                  <a:schemeClr val="tx1"/>
                </a:solidFill>
              </a:rPr>
              <a:t>Ödenecek kâr payı avansı, hesaplanacak tutarın yarısını geçemez.</a:t>
            </a:r>
          </a:p>
          <a:p>
            <a:pPr algn="just" eaLnBrk="1" fontAlgn="t" hangingPunct="1">
              <a:lnSpc>
                <a:spcPct val="80000"/>
              </a:lnSpc>
              <a:spcAft>
                <a:spcPts val="0"/>
              </a:spcAft>
              <a:buFont typeface="Arial"/>
              <a:buNone/>
              <a:defRPr/>
            </a:pPr>
            <a:endParaRPr lang="tr-TR" sz="2000" b="1" dirty="0">
              <a:solidFill>
                <a:schemeClr val="tx1"/>
              </a:solidFill>
            </a:endParaRPr>
          </a:p>
          <a:p>
            <a:pPr algn="just" eaLnBrk="1" fontAlgn="t" hangingPunct="1">
              <a:lnSpc>
                <a:spcPct val="80000"/>
              </a:lnSpc>
              <a:spcAft>
                <a:spcPts val="0"/>
              </a:spcAft>
              <a:buFont typeface="Arial"/>
              <a:buNone/>
              <a:defRPr/>
            </a:pPr>
            <a:endParaRPr lang="tr-TR" sz="2000" b="1" dirty="0">
              <a:solidFill>
                <a:schemeClr val="tx1"/>
              </a:solidFill>
            </a:endParaRPr>
          </a:p>
          <a:p>
            <a:pPr eaLnBrk="1" fontAlgn="auto" hangingPunct="1">
              <a:spcAft>
                <a:spcPts val="0"/>
              </a:spcAft>
              <a:buFont typeface="Arial"/>
              <a:buNone/>
              <a:defRPr/>
            </a:pPr>
            <a:endParaRPr lang="tr-TR" sz="1600" b="1" dirty="0"/>
          </a:p>
        </p:txBody>
      </p:sp>
      <p:sp>
        <p:nvSpPr>
          <p:cNvPr id="4" name="3 Slayt Numarası Yer Tutucusu"/>
          <p:cNvSpPr>
            <a:spLocks noGrp="1"/>
          </p:cNvSpPr>
          <p:nvPr>
            <p:ph type="sldNum" sz="quarter" idx="12"/>
          </p:nvPr>
        </p:nvSpPr>
        <p:spPr/>
        <p:txBody>
          <a:bodyPr/>
          <a:lstStyle/>
          <a:p>
            <a:pPr>
              <a:defRPr/>
            </a:pPr>
            <a:fld id="{97C77BFE-4F87-4F9B-9F46-7FCBC21C4F10}" type="slidenum">
              <a:rPr lang="en-US" smtClean="0"/>
              <a:pPr>
                <a:defRPr/>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15938" y="712788"/>
            <a:ext cx="6508750" cy="1447800"/>
          </a:xfrm>
        </p:spPr>
        <p:txBody>
          <a:bodyPr rtlCol="0" anchor="t">
            <a:normAutofit/>
          </a:bodyPr>
          <a:lstStyle/>
          <a:p>
            <a:pPr eaLnBrk="1" fontAlgn="auto" hangingPunct="1">
              <a:spcAft>
                <a:spcPts val="0"/>
              </a:spcAft>
              <a:defRPr/>
            </a:pPr>
            <a:r>
              <a:rPr lang="tr-TR" sz="2400" b="1" dirty="0" smtClean="0">
                <a:solidFill>
                  <a:srgbClr val="FF0000"/>
                </a:solidFill>
                <a:latin typeface="+mn-lt"/>
              </a:rPr>
              <a:t>Halka Açık Olmayan Anonim Şirketlerin Genel Kurullarında Birikimli Oy Kullanımına İlişkin Esaslar Hakkında Tebliğ</a:t>
            </a:r>
            <a:endParaRPr lang="tr-TR" sz="2400" dirty="0">
              <a:latin typeface="+mn-lt"/>
            </a:endParaRPr>
          </a:p>
        </p:txBody>
      </p:sp>
      <p:sp>
        <p:nvSpPr>
          <p:cNvPr id="41987" name="Subtitle 2"/>
          <p:cNvSpPr>
            <a:spLocks noGrp="1"/>
          </p:cNvSpPr>
          <p:nvPr>
            <p:ph type="subTitle" idx="1"/>
          </p:nvPr>
        </p:nvSpPr>
        <p:spPr>
          <a:xfrm>
            <a:off x="585788" y="2773363"/>
            <a:ext cx="7989887" cy="3582987"/>
          </a:xfrm>
        </p:spPr>
        <p:txBody>
          <a:bodyPr/>
          <a:lstStyle/>
          <a:p>
            <a:pPr algn="l" eaLnBrk="1" fontAlgn="t" hangingPunct="1"/>
            <a:r>
              <a:rPr lang="tr-TR" sz="2000" b="1" dirty="0" smtClean="0">
                <a:solidFill>
                  <a:srgbClr val="FF0000"/>
                </a:solidFill>
              </a:rPr>
              <a:t>Dayanak: </a:t>
            </a:r>
            <a:r>
              <a:rPr lang="tr-TR" sz="2000" b="1" dirty="0" smtClean="0">
                <a:solidFill>
                  <a:schemeClr val="tx1"/>
                </a:solidFill>
              </a:rPr>
              <a:t>6102 sayılı Türk Ticaret Kanununun </a:t>
            </a:r>
            <a:r>
              <a:rPr lang="tr-TR" sz="2000" b="1" dirty="0" smtClean="0">
                <a:solidFill>
                  <a:srgbClr val="FF0000"/>
                </a:solidFill>
              </a:rPr>
              <a:t>434  </a:t>
            </a:r>
            <a:r>
              <a:rPr lang="tr-TR" sz="2000" b="1" dirty="0" smtClean="0">
                <a:solidFill>
                  <a:schemeClr val="tx1"/>
                </a:solidFill>
              </a:rPr>
              <a:t>üncü maddesi</a:t>
            </a:r>
          </a:p>
          <a:p>
            <a:pPr algn="l" eaLnBrk="1" fontAlgn="t" hangingPunct="1"/>
            <a:r>
              <a:rPr lang="tr-TR" sz="2000" b="1" dirty="0" smtClean="0">
                <a:solidFill>
                  <a:schemeClr val="tx1"/>
                </a:solidFill>
              </a:rPr>
              <a:t>Tebliğin </a:t>
            </a:r>
            <a:r>
              <a:rPr lang="tr-TR" sz="2000" b="1" dirty="0" smtClean="0">
                <a:solidFill>
                  <a:srgbClr val="FF0000"/>
                </a:solidFill>
              </a:rPr>
              <a:t>amacı; </a:t>
            </a:r>
            <a:r>
              <a:rPr lang="tr-TR" sz="2000" b="1" dirty="0" smtClean="0">
                <a:solidFill>
                  <a:schemeClr val="tx1"/>
                </a:solidFill>
              </a:rPr>
              <a:t>azlık pay sahiplerinin, şirketin yönetim kuruluna üye seçtirebilmelerine imkan sağlayacak birikimli oy kullanımına ilişkin usul ve esasları düzenlemektir.</a:t>
            </a:r>
          </a:p>
          <a:p>
            <a:pPr algn="l" eaLnBrk="1" fontAlgn="t" hangingPunct="1"/>
            <a:endParaRPr lang="tr-TR" sz="2000" b="1" dirty="0" smtClean="0">
              <a:solidFill>
                <a:schemeClr val="tx1"/>
              </a:solidFill>
            </a:endParaRPr>
          </a:p>
          <a:p>
            <a:pPr algn="l" eaLnBrk="1" fontAlgn="t" hangingPunct="1"/>
            <a:r>
              <a:rPr lang="tr-TR" sz="2000" b="1" dirty="0" smtClean="0">
                <a:solidFill>
                  <a:srgbClr val="FF0000"/>
                </a:solidFill>
              </a:rPr>
              <a:t>Tebliğde Düzenlenen Hususlar</a:t>
            </a:r>
          </a:p>
          <a:p>
            <a:pPr algn="l" eaLnBrk="1" fontAlgn="t" hangingPunct="1"/>
            <a:r>
              <a:rPr lang="tr-TR" sz="2000" b="1" dirty="0" smtClean="0">
                <a:solidFill>
                  <a:srgbClr val="000000"/>
                </a:solidFill>
                <a:latin typeface="Calibri" pitchFamily="34" charset="0"/>
              </a:rPr>
              <a:t>  - Birikimli oyun hesaplanması, </a:t>
            </a:r>
          </a:p>
          <a:p>
            <a:pPr algn="l" fontAlgn="t">
              <a:spcBef>
                <a:spcPts val="0"/>
              </a:spcBef>
            </a:pPr>
            <a:r>
              <a:rPr lang="tr-TR" sz="2000" b="1" dirty="0" smtClean="0">
                <a:solidFill>
                  <a:srgbClr val="000000"/>
                </a:solidFill>
                <a:latin typeface="Calibri" pitchFamily="34" charset="0"/>
              </a:rPr>
              <a:t>  - Birikimli oyda uygulanacak esaslar, </a:t>
            </a:r>
          </a:p>
          <a:p>
            <a:pPr algn="l" fontAlgn="t">
              <a:spcBef>
                <a:spcPts val="0"/>
              </a:spcBef>
            </a:pPr>
            <a:r>
              <a:rPr lang="tr-TR" sz="2000" b="1" dirty="0" smtClean="0">
                <a:solidFill>
                  <a:srgbClr val="000000"/>
                </a:solidFill>
                <a:latin typeface="Calibri" pitchFamily="34" charset="0"/>
              </a:rPr>
              <a:t>  - Birikimli oyun kullanılma şekli,</a:t>
            </a:r>
          </a:p>
          <a:p>
            <a:pPr algn="l" fontAlgn="t">
              <a:spcBef>
                <a:spcPts val="0"/>
              </a:spcBef>
            </a:pPr>
            <a:r>
              <a:rPr lang="tr-TR" sz="2000" b="1" dirty="0" smtClean="0">
                <a:solidFill>
                  <a:srgbClr val="000000"/>
                </a:solidFill>
                <a:latin typeface="Calibri" pitchFamily="34" charset="0"/>
              </a:rPr>
              <a:t>  - Birikimli oyun temsilen kullanılması,</a:t>
            </a:r>
          </a:p>
          <a:p>
            <a:pPr algn="l" fontAlgn="t">
              <a:spcBef>
                <a:spcPts val="0"/>
              </a:spcBef>
            </a:pPr>
            <a:r>
              <a:rPr lang="tr-TR" sz="2000" b="1" dirty="0" smtClean="0">
                <a:solidFill>
                  <a:srgbClr val="000000"/>
                </a:solidFill>
                <a:latin typeface="Calibri" pitchFamily="34" charset="0"/>
              </a:rPr>
              <a:t>  - Yönetim kurulunun sorumluluğu. </a:t>
            </a:r>
            <a:endParaRPr lang="tr-TR" sz="2000" b="1" dirty="0" smtClean="0">
              <a:solidFill>
                <a:schemeClr val="tx1"/>
              </a:solidFill>
            </a:endParaRPr>
          </a:p>
          <a:p>
            <a:pPr algn="l" eaLnBrk="1" fontAlgn="t" hangingPunct="1"/>
            <a:endParaRPr lang="tr-TR" sz="2000" b="1" dirty="0" smtClean="0">
              <a:solidFill>
                <a:schemeClr val="tx1"/>
              </a:solidFill>
            </a:endParaRPr>
          </a:p>
        </p:txBody>
      </p:sp>
      <p:sp>
        <p:nvSpPr>
          <p:cNvPr id="4" name="3 Slayt Numarası Yer Tutucusu"/>
          <p:cNvSpPr>
            <a:spLocks noGrp="1"/>
          </p:cNvSpPr>
          <p:nvPr>
            <p:ph type="sldNum" sz="quarter" idx="12"/>
          </p:nvPr>
        </p:nvSpPr>
        <p:spPr/>
        <p:txBody>
          <a:bodyPr/>
          <a:lstStyle/>
          <a:p>
            <a:pPr>
              <a:defRPr/>
            </a:pPr>
            <a:fld id="{B1DC199A-08C7-486B-91AE-B61811083971}" type="slidenum">
              <a:rPr lang="en-US" smtClean="0"/>
              <a:pPr>
                <a:defRPr/>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85788" y="712788"/>
            <a:ext cx="6510337" cy="1447800"/>
          </a:xfrm>
        </p:spPr>
        <p:txBody>
          <a:bodyPr rtlCol="0" anchor="t">
            <a:normAutofit/>
          </a:bodyPr>
          <a:lstStyle/>
          <a:p>
            <a:pPr eaLnBrk="1" fontAlgn="auto" hangingPunct="1">
              <a:spcAft>
                <a:spcPts val="0"/>
              </a:spcAft>
              <a:defRPr/>
            </a:pPr>
            <a:r>
              <a:rPr lang="tr-TR" sz="2400" b="1" dirty="0">
                <a:solidFill>
                  <a:srgbClr val="FF0000"/>
                </a:solidFill>
                <a:latin typeface="+mn-lt"/>
              </a:rPr>
              <a:t>Ticaret Şirketlerinde Anonim Şirket Genel Kurulları Dışında Elektronik Ortamda Yapılacak Kurullar Hakkında Tebliğ</a:t>
            </a:r>
            <a:endParaRPr lang="tr-TR" sz="2400" b="1" dirty="0" smtClean="0">
              <a:solidFill>
                <a:srgbClr val="FF0000"/>
              </a:solidFill>
              <a:latin typeface="+mn-lt"/>
            </a:endParaRPr>
          </a:p>
        </p:txBody>
      </p:sp>
      <p:sp>
        <p:nvSpPr>
          <p:cNvPr id="44035" name="Subtitle 2"/>
          <p:cNvSpPr>
            <a:spLocks noGrp="1"/>
          </p:cNvSpPr>
          <p:nvPr>
            <p:ph type="subTitle" idx="1"/>
          </p:nvPr>
        </p:nvSpPr>
        <p:spPr>
          <a:xfrm>
            <a:off x="585788" y="2919413"/>
            <a:ext cx="7989887" cy="3508375"/>
          </a:xfrm>
        </p:spPr>
        <p:txBody>
          <a:bodyPr/>
          <a:lstStyle/>
          <a:p>
            <a:pPr eaLnBrk="1" fontAlgn="t" hangingPunct="1">
              <a:lnSpc>
                <a:spcPct val="80000"/>
              </a:lnSpc>
            </a:pPr>
            <a:endParaRPr lang="tr-TR" sz="2000" b="1" dirty="0" smtClean="0">
              <a:solidFill>
                <a:srgbClr val="FF0000"/>
              </a:solidFill>
            </a:endParaRPr>
          </a:p>
          <a:p>
            <a:pPr algn="just" eaLnBrk="1" fontAlgn="t" hangingPunct="1">
              <a:lnSpc>
                <a:spcPct val="80000"/>
              </a:lnSpc>
            </a:pPr>
            <a:r>
              <a:rPr lang="tr-TR" sz="2000" b="1" dirty="0" smtClean="0">
                <a:solidFill>
                  <a:srgbClr val="FF0000"/>
                </a:solidFill>
              </a:rPr>
              <a:t>Dayanak: </a:t>
            </a:r>
            <a:r>
              <a:rPr lang="tr-TR" sz="2000" b="1" dirty="0" smtClean="0">
                <a:solidFill>
                  <a:schemeClr val="tx1"/>
                </a:solidFill>
              </a:rPr>
              <a:t>6102 sayılı Türk Ticaret Kanunu’nun </a:t>
            </a:r>
            <a:r>
              <a:rPr lang="tr-TR" sz="2000" b="1" dirty="0" smtClean="0">
                <a:solidFill>
                  <a:srgbClr val="FF0000"/>
                </a:solidFill>
              </a:rPr>
              <a:t>1527</a:t>
            </a:r>
            <a:r>
              <a:rPr lang="tr-TR" sz="2000" b="1" dirty="0" smtClean="0">
                <a:solidFill>
                  <a:schemeClr val="tx1"/>
                </a:solidFill>
              </a:rPr>
              <a:t> inci maddesi</a:t>
            </a:r>
          </a:p>
          <a:p>
            <a:pPr algn="just" eaLnBrk="1" fontAlgn="t" hangingPunct="1">
              <a:lnSpc>
                <a:spcPct val="80000"/>
              </a:lnSpc>
            </a:pPr>
            <a:endParaRPr lang="tr-TR" sz="2000" b="1" dirty="0" smtClean="0">
              <a:solidFill>
                <a:schemeClr val="tx1"/>
              </a:solidFill>
            </a:endParaRPr>
          </a:p>
          <a:p>
            <a:pPr algn="just" eaLnBrk="1" fontAlgn="t" hangingPunct="1">
              <a:lnSpc>
                <a:spcPct val="80000"/>
              </a:lnSpc>
            </a:pPr>
            <a:r>
              <a:rPr lang="tr-TR" sz="2000" b="1" dirty="0" smtClean="0">
                <a:solidFill>
                  <a:schemeClr val="tx1"/>
                </a:solidFill>
              </a:rPr>
              <a:t>Tebliğin </a:t>
            </a:r>
            <a:r>
              <a:rPr lang="tr-TR" sz="2000" b="1" dirty="0" smtClean="0">
                <a:solidFill>
                  <a:srgbClr val="FF0000"/>
                </a:solidFill>
              </a:rPr>
              <a:t>amacı</a:t>
            </a:r>
            <a:r>
              <a:rPr lang="tr-TR" sz="2000" b="1" dirty="0" smtClean="0">
                <a:solidFill>
                  <a:schemeClr val="tx1"/>
                </a:solidFill>
              </a:rPr>
              <a:t>; elektronik ortamda yapılacak yönetim kurulu, müdürler kurulu, ortaklar kurulu ve genel kurul toplantılarına ilişkin usul ve esasların düzenlenmesidir.</a:t>
            </a:r>
          </a:p>
          <a:p>
            <a:pPr algn="just" eaLnBrk="1" fontAlgn="t" hangingPunct="1">
              <a:lnSpc>
                <a:spcPct val="80000"/>
              </a:lnSpc>
            </a:pPr>
            <a:endParaRPr lang="tr-TR" sz="2000" b="1" dirty="0" smtClean="0">
              <a:solidFill>
                <a:schemeClr val="tx1"/>
              </a:solidFill>
            </a:endParaRPr>
          </a:p>
          <a:p>
            <a:pPr algn="just" eaLnBrk="1" fontAlgn="t" hangingPunct="1">
              <a:lnSpc>
                <a:spcPct val="80000"/>
              </a:lnSpc>
            </a:pPr>
            <a:endParaRPr lang="tr-TR" sz="2000" b="1" dirty="0" smtClean="0">
              <a:solidFill>
                <a:schemeClr val="tx1"/>
              </a:solidFill>
            </a:endParaRPr>
          </a:p>
        </p:txBody>
      </p:sp>
      <p:sp>
        <p:nvSpPr>
          <p:cNvPr id="4" name="3 Slayt Numarası Yer Tutucusu"/>
          <p:cNvSpPr>
            <a:spLocks noGrp="1"/>
          </p:cNvSpPr>
          <p:nvPr>
            <p:ph type="sldNum" sz="quarter" idx="12"/>
          </p:nvPr>
        </p:nvSpPr>
        <p:spPr/>
        <p:txBody>
          <a:bodyPr/>
          <a:lstStyle/>
          <a:p>
            <a:pPr>
              <a:defRPr/>
            </a:pPr>
            <a:fld id="{43BA6E6C-3029-4ACC-BE74-F92D21CAB8E0}" type="slidenum">
              <a:rPr lang="en-US" smtClean="0"/>
              <a:pPr>
                <a:defRPr/>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5058" name="Title 1"/>
          <p:cNvSpPr>
            <a:spLocks noGrp="1"/>
          </p:cNvSpPr>
          <p:nvPr>
            <p:ph type="ctrTitle"/>
          </p:nvPr>
        </p:nvSpPr>
        <p:spPr>
          <a:xfrm>
            <a:off x="677863" y="712788"/>
            <a:ext cx="6692900" cy="814387"/>
          </a:xfrm>
        </p:spPr>
        <p:txBody>
          <a:bodyPr anchor="t"/>
          <a:lstStyle/>
          <a:p>
            <a:pPr eaLnBrk="1" hangingPunct="1"/>
            <a:r>
              <a:rPr lang="tr-TR" sz="2000" b="1" smtClean="0">
                <a:solidFill>
                  <a:srgbClr val="FF0000"/>
                </a:solidFill>
              </a:rPr>
              <a:t/>
            </a:r>
            <a:br>
              <a:rPr lang="tr-TR" sz="2000" b="1" smtClean="0">
                <a:solidFill>
                  <a:srgbClr val="FF0000"/>
                </a:solidFill>
              </a:rPr>
            </a:br>
            <a:r>
              <a:rPr lang="tr-TR" sz="2000" b="1" smtClean="0">
                <a:solidFill>
                  <a:srgbClr val="FF0000"/>
                </a:solidFill>
              </a:rPr>
              <a:t>Tebliğde Düzenlenen Hususlar</a:t>
            </a:r>
            <a:r>
              <a:rPr lang="tr-TR" sz="2000" b="1" smtClean="0"/>
              <a:t/>
            </a:r>
            <a:br>
              <a:rPr lang="tr-TR" sz="2000" b="1" smtClean="0"/>
            </a:br>
            <a:endParaRPr lang="en-US" sz="2000" smtClean="0">
              <a:latin typeface="Arial" charset="0"/>
              <a:cs typeface="Arial" charset="0"/>
            </a:endParaRPr>
          </a:p>
        </p:txBody>
      </p:sp>
      <p:sp>
        <p:nvSpPr>
          <p:cNvPr id="3" name="Subtitle 2"/>
          <p:cNvSpPr>
            <a:spLocks noGrp="1"/>
          </p:cNvSpPr>
          <p:nvPr>
            <p:ph type="subTitle" idx="1"/>
          </p:nvPr>
        </p:nvSpPr>
        <p:spPr>
          <a:xfrm>
            <a:off x="585788" y="1754188"/>
            <a:ext cx="7832725" cy="4491037"/>
          </a:xfrm>
        </p:spPr>
        <p:txBody>
          <a:bodyPr rtlCol="0">
            <a:noAutofit/>
          </a:bodyPr>
          <a:lstStyle/>
          <a:p>
            <a:pPr marL="285750" indent="-285750" algn="just" eaLnBrk="1" fontAlgn="auto" hangingPunct="1">
              <a:spcAft>
                <a:spcPts val="0"/>
              </a:spcAft>
              <a:buFontTx/>
              <a:buChar char="-"/>
              <a:defRPr/>
            </a:pPr>
            <a:r>
              <a:rPr lang="tr-TR" sz="2000" b="1" dirty="0" smtClean="0">
                <a:solidFill>
                  <a:schemeClr val="tx1"/>
                </a:solidFill>
              </a:rPr>
              <a:t>Sermaye </a:t>
            </a:r>
            <a:r>
              <a:rPr lang="tr-TR" sz="2000" b="1" dirty="0">
                <a:solidFill>
                  <a:schemeClr val="tx1"/>
                </a:solidFill>
              </a:rPr>
              <a:t>şirketlerinde yönetim kurulu ve müdürler kurulu toplantılarına elektronik ortamda </a:t>
            </a:r>
            <a:r>
              <a:rPr lang="tr-TR" sz="2000" b="1" dirty="0" smtClean="0">
                <a:solidFill>
                  <a:schemeClr val="tx1"/>
                </a:solidFill>
              </a:rPr>
              <a:t>katılım ve buna ilişkin </a:t>
            </a:r>
            <a:r>
              <a:rPr lang="tr-TR" sz="2000" b="1" dirty="0">
                <a:solidFill>
                  <a:schemeClr val="tx1"/>
                </a:solidFill>
              </a:rPr>
              <a:t>şirket sözleşmesi </a:t>
            </a:r>
            <a:r>
              <a:rPr lang="tr-TR" sz="2000" b="1" dirty="0" smtClean="0">
                <a:solidFill>
                  <a:schemeClr val="tx1"/>
                </a:solidFill>
              </a:rPr>
              <a:t>örneği,</a:t>
            </a:r>
          </a:p>
          <a:p>
            <a:pPr marL="285750" indent="-285750" algn="just" eaLnBrk="1" fontAlgn="auto" hangingPunct="1">
              <a:spcAft>
                <a:spcPts val="0"/>
              </a:spcAft>
              <a:buFontTx/>
              <a:buChar char="-"/>
              <a:defRPr/>
            </a:pPr>
            <a:r>
              <a:rPr lang="tr-TR" sz="2000" b="1" dirty="0" err="1" smtClean="0">
                <a:solidFill>
                  <a:schemeClr val="tx1"/>
                </a:solidFill>
              </a:rPr>
              <a:t>Kollektif</a:t>
            </a:r>
            <a:r>
              <a:rPr lang="tr-TR" sz="2000" b="1" dirty="0" smtClean="0">
                <a:solidFill>
                  <a:schemeClr val="tx1"/>
                </a:solidFill>
              </a:rPr>
              <a:t>,  komandit ve </a:t>
            </a:r>
            <a:r>
              <a:rPr lang="tr-TR" sz="2000" b="1" dirty="0" err="1" smtClean="0">
                <a:solidFill>
                  <a:schemeClr val="tx1"/>
                </a:solidFill>
              </a:rPr>
              <a:t>limited</a:t>
            </a:r>
            <a:r>
              <a:rPr lang="tr-TR" sz="2000" b="1" dirty="0" smtClean="0">
                <a:solidFill>
                  <a:schemeClr val="tx1"/>
                </a:solidFill>
              </a:rPr>
              <a:t> şirketlerde ortaklar </a:t>
            </a:r>
            <a:r>
              <a:rPr lang="tr-TR" sz="2000" b="1" dirty="0">
                <a:solidFill>
                  <a:schemeClr val="tx1"/>
                </a:solidFill>
              </a:rPr>
              <a:t>k</a:t>
            </a:r>
            <a:r>
              <a:rPr lang="tr-TR" sz="2000" b="1" dirty="0" smtClean="0">
                <a:solidFill>
                  <a:schemeClr val="tx1"/>
                </a:solidFill>
              </a:rPr>
              <a:t>urulu </a:t>
            </a:r>
            <a:r>
              <a:rPr lang="tr-TR" sz="2000" b="1" dirty="0">
                <a:solidFill>
                  <a:schemeClr val="tx1"/>
                </a:solidFill>
              </a:rPr>
              <a:t>veya </a:t>
            </a:r>
            <a:r>
              <a:rPr lang="tr-TR" sz="2000" b="1" dirty="0" smtClean="0">
                <a:solidFill>
                  <a:schemeClr val="tx1"/>
                </a:solidFill>
              </a:rPr>
              <a:t>genel </a:t>
            </a:r>
            <a:r>
              <a:rPr lang="tr-TR" sz="2000" b="1" dirty="0">
                <a:solidFill>
                  <a:schemeClr val="tx1"/>
                </a:solidFill>
              </a:rPr>
              <a:t>k</a:t>
            </a:r>
            <a:r>
              <a:rPr lang="tr-TR" sz="2000" b="1" dirty="0" smtClean="0">
                <a:solidFill>
                  <a:schemeClr val="tx1"/>
                </a:solidFill>
              </a:rPr>
              <a:t>urul toplantılarına  elektronik ortamda katılım ve buna ilişkin </a:t>
            </a:r>
            <a:r>
              <a:rPr lang="tr-TR" sz="2000" b="1" dirty="0">
                <a:solidFill>
                  <a:schemeClr val="tx1"/>
                </a:solidFill>
              </a:rPr>
              <a:t>ş</a:t>
            </a:r>
            <a:r>
              <a:rPr lang="tr-TR" sz="2000" b="1" dirty="0" smtClean="0">
                <a:solidFill>
                  <a:schemeClr val="tx1"/>
                </a:solidFill>
              </a:rPr>
              <a:t>irket </a:t>
            </a:r>
            <a:r>
              <a:rPr lang="tr-TR" sz="2000" b="1" dirty="0">
                <a:solidFill>
                  <a:schemeClr val="tx1"/>
                </a:solidFill>
              </a:rPr>
              <a:t>s</a:t>
            </a:r>
            <a:r>
              <a:rPr lang="tr-TR" sz="2000" b="1" dirty="0" smtClean="0">
                <a:solidFill>
                  <a:schemeClr val="tx1"/>
                </a:solidFill>
              </a:rPr>
              <a:t>özleşmesi örneği,</a:t>
            </a:r>
          </a:p>
          <a:p>
            <a:pPr marL="285750" indent="-285750" algn="just" eaLnBrk="1" fontAlgn="auto" hangingPunct="1">
              <a:spcAft>
                <a:spcPts val="0"/>
              </a:spcAft>
              <a:buFontTx/>
              <a:buChar char="-"/>
              <a:defRPr/>
            </a:pPr>
            <a:r>
              <a:rPr lang="tr-TR" sz="2000" b="1" dirty="0" smtClean="0">
                <a:solidFill>
                  <a:schemeClr val="tx1"/>
                </a:solidFill>
              </a:rPr>
              <a:t>Elektronik </a:t>
            </a:r>
            <a:r>
              <a:rPr lang="tr-TR" sz="2000" b="1" dirty="0">
                <a:solidFill>
                  <a:schemeClr val="tx1"/>
                </a:solidFill>
              </a:rPr>
              <a:t>o</a:t>
            </a:r>
            <a:r>
              <a:rPr lang="tr-TR" sz="2000" b="1" dirty="0" smtClean="0">
                <a:solidFill>
                  <a:schemeClr val="tx1"/>
                </a:solidFill>
              </a:rPr>
              <a:t>rtamda </a:t>
            </a:r>
            <a:r>
              <a:rPr lang="tr-TR" sz="2000" b="1" dirty="0">
                <a:solidFill>
                  <a:schemeClr val="tx1"/>
                </a:solidFill>
              </a:rPr>
              <a:t>k</a:t>
            </a:r>
            <a:r>
              <a:rPr lang="tr-TR" sz="2000" b="1" dirty="0" smtClean="0">
                <a:solidFill>
                  <a:schemeClr val="tx1"/>
                </a:solidFill>
              </a:rPr>
              <a:t>atılım </a:t>
            </a:r>
            <a:r>
              <a:rPr lang="tr-TR" sz="2000" b="1" dirty="0">
                <a:solidFill>
                  <a:schemeClr val="tx1"/>
                </a:solidFill>
              </a:rPr>
              <a:t>i</a:t>
            </a:r>
            <a:r>
              <a:rPr lang="tr-TR" sz="2000" b="1" dirty="0" smtClean="0">
                <a:solidFill>
                  <a:schemeClr val="tx1"/>
                </a:solidFill>
              </a:rPr>
              <a:t>steğinin bildirimi,</a:t>
            </a:r>
          </a:p>
          <a:p>
            <a:pPr marL="285750" indent="-285750" algn="just" eaLnBrk="1" fontAlgn="auto" hangingPunct="1">
              <a:spcAft>
                <a:spcPts val="0"/>
              </a:spcAft>
              <a:buFontTx/>
              <a:buChar char="-"/>
              <a:defRPr/>
            </a:pPr>
            <a:r>
              <a:rPr lang="tr-TR" sz="2000" b="1" dirty="0" smtClean="0">
                <a:solidFill>
                  <a:schemeClr val="tx1"/>
                </a:solidFill>
              </a:rPr>
              <a:t>Toplantının idaresi,</a:t>
            </a:r>
          </a:p>
          <a:p>
            <a:pPr marL="285750" indent="-285750" algn="just" eaLnBrk="1" fontAlgn="auto" hangingPunct="1">
              <a:spcAft>
                <a:spcPts val="0"/>
              </a:spcAft>
              <a:buFontTx/>
              <a:buChar char="-"/>
              <a:defRPr/>
            </a:pPr>
            <a:r>
              <a:rPr lang="tr-TR" sz="2000" b="1" dirty="0" smtClean="0">
                <a:solidFill>
                  <a:schemeClr val="tx1"/>
                </a:solidFill>
              </a:rPr>
              <a:t>Şirketlerin </a:t>
            </a:r>
            <a:r>
              <a:rPr lang="tr-TR" sz="2000" b="1" dirty="0">
                <a:solidFill>
                  <a:schemeClr val="tx1"/>
                </a:solidFill>
              </a:rPr>
              <a:t>ve toplantıyı yönetecek kişilerin </a:t>
            </a:r>
            <a:r>
              <a:rPr lang="tr-TR" sz="2000" b="1" dirty="0" smtClean="0">
                <a:solidFill>
                  <a:schemeClr val="tx1"/>
                </a:solidFill>
              </a:rPr>
              <a:t>yükümlülükleri,</a:t>
            </a:r>
          </a:p>
          <a:p>
            <a:pPr marL="285750" indent="-285750" algn="just" eaLnBrk="1" fontAlgn="auto" hangingPunct="1">
              <a:spcAft>
                <a:spcPts val="0"/>
              </a:spcAft>
              <a:buFontTx/>
              <a:buChar char="-"/>
              <a:defRPr/>
            </a:pPr>
            <a:r>
              <a:rPr lang="tr-TR" sz="2000" b="1" dirty="0" smtClean="0">
                <a:solidFill>
                  <a:schemeClr val="tx1"/>
                </a:solidFill>
              </a:rPr>
              <a:t>Destek </a:t>
            </a:r>
            <a:r>
              <a:rPr lang="tr-TR" sz="2000" b="1" dirty="0">
                <a:solidFill>
                  <a:schemeClr val="tx1"/>
                </a:solidFill>
              </a:rPr>
              <a:t>h</a:t>
            </a:r>
            <a:r>
              <a:rPr lang="tr-TR" sz="2000" b="1" dirty="0" smtClean="0">
                <a:solidFill>
                  <a:schemeClr val="tx1"/>
                </a:solidFill>
              </a:rPr>
              <a:t>izmeti alımı,</a:t>
            </a:r>
          </a:p>
          <a:p>
            <a:pPr marL="285750" indent="-285750" algn="just" eaLnBrk="1" fontAlgn="auto" hangingPunct="1">
              <a:spcAft>
                <a:spcPts val="0"/>
              </a:spcAft>
              <a:buFontTx/>
              <a:buChar char="-"/>
              <a:defRPr/>
            </a:pPr>
            <a:r>
              <a:rPr lang="tr-TR" sz="2000" b="1" dirty="0" smtClean="0">
                <a:solidFill>
                  <a:schemeClr val="tx1"/>
                </a:solidFill>
              </a:rPr>
              <a:t>Elektronik </a:t>
            </a:r>
            <a:r>
              <a:rPr lang="tr-TR" sz="2000" b="1" dirty="0">
                <a:solidFill>
                  <a:schemeClr val="tx1"/>
                </a:solidFill>
              </a:rPr>
              <a:t>t</a:t>
            </a:r>
            <a:r>
              <a:rPr lang="tr-TR" sz="2000" b="1" dirty="0" smtClean="0">
                <a:solidFill>
                  <a:schemeClr val="tx1"/>
                </a:solidFill>
              </a:rPr>
              <a:t>oplantı </a:t>
            </a:r>
            <a:r>
              <a:rPr lang="tr-TR" sz="2000" b="1" dirty="0">
                <a:solidFill>
                  <a:schemeClr val="tx1"/>
                </a:solidFill>
              </a:rPr>
              <a:t>s</a:t>
            </a:r>
            <a:r>
              <a:rPr lang="tr-TR" sz="2000" b="1" dirty="0" smtClean="0">
                <a:solidFill>
                  <a:schemeClr val="tx1"/>
                </a:solidFill>
              </a:rPr>
              <a:t>isteminin </a:t>
            </a:r>
            <a:r>
              <a:rPr lang="tr-TR" sz="2000" b="1" dirty="0">
                <a:solidFill>
                  <a:schemeClr val="tx1"/>
                </a:solidFill>
              </a:rPr>
              <a:t>tescil ve </a:t>
            </a:r>
            <a:r>
              <a:rPr lang="tr-TR" sz="2000" b="1" dirty="0" smtClean="0">
                <a:solidFill>
                  <a:schemeClr val="tx1"/>
                </a:solidFill>
              </a:rPr>
              <a:t>ilanı,</a:t>
            </a:r>
          </a:p>
          <a:p>
            <a:pPr marL="285750" indent="-285750" algn="just" eaLnBrk="1" fontAlgn="auto" hangingPunct="1">
              <a:spcAft>
                <a:spcPts val="0"/>
              </a:spcAft>
              <a:buFontTx/>
              <a:buChar char="-"/>
              <a:defRPr/>
            </a:pPr>
            <a:r>
              <a:rPr lang="tr-TR" sz="2000" b="1" dirty="0" smtClean="0">
                <a:solidFill>
                  <a:schemeClr val="tx1"/>
                </a:solidFill>
              </a:rPr>
              <a:t>Elektronik </a:t>
            </a:r>
            <a:r>
              <a:rPr lang="tr-TR" sz="2000" b="1" dirty="0">
                <a:solidFill>
                  <a:schemeClr val="tx1"/>
                </a:solidFill>
              </a:rPr>
              <a:t>toplantı sisteminin güvenlik kriterleri ve teknik </a:t>
            </a:r>
            <a:r>
              <a:rPr lang="tr-TR" sz="2000" b="1" dirty="0" smtClean="0">
                <a:solidFill>
                  <a:schemeClr val="tx1"/>
                </a:solidFill>
              </a:rPr>
              <a:t>özellikleri. </a:t>
            </a:r>
            <a:endParaRPr lang="tr-TR" sz="2000" b="1" dirty="0">
              <a:solidFill>
                <a:schemeClr val="tx1"/>
              </a:solidFill>
            </a:endParaRPr>
          </a:p>
          <a:p>
            <a:pPr algn="l" eaLnBrk="1" fontAlgn="auto" hangingPunct="1">
              <a:spcAft>
                <a:spcPts val="0"/>
              </a:spcAft>
              <a:buFont typeface="Arial"/>
              <a:buNone/>
              <a:defRPr/>
            </a:pPr>
            <a:endParaRPr lang="en-US" sz="1600" b="1" dirty="0">
              <a:solidFill>
                <a:schemeClr val="tx1"/>
              </a:solidFill>
              <a:latin typeface="Arial"/>
              <a:cs typeface="Arial"/>
            </a:endParaRPr>
          </a:p>
        </p:txBody>
      </p:sp>
      <p:sp>
        <p:nvSpPr>
          <p:cNvPr id="4" name="3 Slayt Numarası Yer Tutucusu"/>
          <p:cNvSpPr>
            <a:spLocks noGrp="1"/>
          </p:cNvSpPr>
          <p:nvPr>
            <p:ph type="sldNum" sz="quarter" idx="12"/>
          </p:nvPr>
        </p:nvSpPr>
        <p:spPr/>
        <p:txBody>
          <a:bodyPr/>
          <a:lstStyle/>
          <a:p>
            <a:pPr>
              <a:defRPr/>
            </a:pPr>
            <a:fld id="{F4227DEA-43B5-4192-A7C4-85ECF84EF3C2}" type="slidenum">
              <a:rPr lang="en-US" smtClean="0"/>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585788" y="712788"/>
            <a:ext cx="6510337" cy="1447800"/>
          </a:xfrm>
        </p:spPr>
        <p:txBody>
          <a:bodyPr rtlCol="0" anchor="t">
            <a:normAutofit/>
          </a:bodyPr>
          <a:lstStyle/>
          <a:p>
            <a:pPr eaLnBrk="1" fontAlgn="auto" hangingPunct="1">
              <a:spcAft>
                <a:spcPts val="0"/>
              </a:spcAft>
              <a:defRPr/>
            </a:pPr>
            <a:r>
              <a:rPr lang="tr-TR" sz="2400" b="1" dirty="0">
                <a:solidFill>
                  <a:srgbClr val="FF0000"/>
                </a:solidFill>
                <a:latin typeface="+mn-lt"/>
              </a:rPr>
              <a:t>Anonim Şirketlerin Genel Kurullarında Uygulanacak Elektronik Genel Kurul Sistemi Hakkında Tebliğ</a:t>
            </a:r>
            <a:endParaRPr lang="tr-TR" sz="2400" b="1" dirty="0" smtClean="0">
              <a:solidFill>
                <a:srgbClr val="FF0000"/>
              </a:solidFill>
              <a:latin typeface="+mn-lt"/>
            </a:endParaRPr>
          </a:p>
        </p:txBody>
      </p:sp>
      <p:sp>
        <p:nvSpPr>
          <p:cNvPr id="8" name="Subtitle 2"/>
          <p:cNvSpPr>
            <a:spLocks noGrp="1"/>
          </p:cNvSpPr>
          <p:nvPr>
            <p:ph type="subTitle" idx="1"/>
          </p:nvPr>
        </p:nvSpPr>
        <p:spPr>
          <a:xfrm>
            <a:off x="585788" y="2998788"/>
            <a:ext cx="7989887" cy="3508375"/>
          </a:xfrm>
        </p:spPr>
        <p:txBody>
          <a:bodyPr rtlCol="0">
            <a:normAutofit/>
          </a:bodyPr>
          <a:lstStyle/>
          <a:p>
            <a:pPr algn="l" eaLnBrk="1" fontAlgn="t" hangingPunct="1">
              <a:spcAft>
                <a:spcPts val="0"/>
              </a:spcAft>
              <a:defRPr/>
            </a:pPr>
            <a:r>
              <a:rPr lang="tr-TR" sz="2000" b="1" dirty="0" smtClean="0">
                <a:solidFill>
                  <a:srgbClr val="FF0000"/>
                </a:solidFill>
              </a:rPr>
              <a:t>Dayanak: </a:t>
            </a:r>
            <a:r>
              <a:rPr lang="tr-TR" sz="2000" b="1" dirty="0" smtClean="0">
                <a:solidFill>
                  <a:schemeClr val="tx1"/>
                </a:solidFill>
              </a:rPr>
              <a:t> 6102 sayılı Türk Ticaret Kanunu’nun </a:t>
            </a:r>
            <a:r>
              <a:rPr lang="tr-TR" sz="2000" b="1" dirty="0" smtClean="0">
                <a:solidFill>
                  <a:srgbClr val="FF0000"/>
                </a:solidFill>
              </a:rPr>
              <a:t>210 </a:t>
            </a:r>
            <a:r>
              <a:rPr lang="tr-TR" sz="2000" b="1" dirty="0" smtClean="0">
                <a:solidFill>
                  <a:schemeClr val="tx1"/>
                </a:solidFill>
              </a:rPr>
              <a:t>uncu maddesi</a:t>
            </a:r>
          </a:p>
          <a:p>
            <a:pPr algn="l" eaLnBrk="1" fontAlgn="t" hangingPunct="1">
              <a:spcAft>
                <a:spcPts val="0"/>
              </a:spcAft>
              <a:buFont typeface="Arial"/>
              <a:buNone/>
              <a:defRPr/>
            </a:pPr>
            <a:endParaRPr lang="tr-TR" sz="2000" b="1" dirty="0" smtClean="0">
              <a:solidFill>
                <a:schemeClr val="tx1"/>
              </a:solidFill>
            </a:endParaRPr>
          </a:p>
          <a:p>
            <a:pPr algn="just" eaLnBrk="1" fontAlgn="auto" hangingPunct="1">
              <a:spcAft>
                <a:spcPts val="0"/>
              </a:spcAft>
              <a:buFont typeface="Arial"/>
              <a:buNone/>
              <a:defRPr/>
            </a:pPr>
            <a:r>
              <a:rPr lang="tr-TR" sz="2000" b="1" dirty="0" smtClean="0">
                <a:solidFill>
                  <a:schemeClr val="tx1"/>
                </a:solidFill>
              </a:rPr>
              <a:t>Tebliğin amacı ve kapsamı, anonim şirketlerin genel kurullarına elektronik ortamda katılmaya, öneride bulunmaya, görüş açıklamaya ve oy kullanmaya imkan tanıyan elektronik genel kurul sisteminin kuruluşunu, işleyişini, teknik hususlar ile güvenlik kriterlerine ilişkin usul ve esaslarını belirlemektir. </a:t>
            </a:r>
          </a:p>
          <a:p>
            <a:pPr eaLnBrk="1" fontAlgn="auto" hangingPunct="1">
              <a:spcAft>
                <a:spcPts val="0"/>
              </a:spcAft>
              <a:buFont typeface="Arial"/>
              <a:buNone/>
              <a:defRPr/>
            </a:pPr>
            <a:endParaRPr lang="tr-TR" sz="1600" b="1" dirty="0"/>
          </a:p>
        </p:txBody>
      </p:sp>
      <p:sp>
        <p:nvSpPr>
          <p:cNvPr id="4" name="3 Slayt Numarası Yer Tutucusu"/>
          <p:cNvSpPr>
            <a:spLocks noGrp="1"/>
          </p:cNvSpPr>
          <p:nvPr>
            <p:ph type="sldNum" sz="quarter" idx="12"/>
          </p:nvPr>
        </p:nvSpPr>
        <p:spPr/>
        <p:txBody>
          <a:bodyPr/>
          <a:lstStyle/>
          <a:p>
            <a:pPr>
              <a:defRPr/>
            </a:pPr>
            <a:fld id="{6BA716F4-8ED2-4D5F-9C4F-547528C69A1B}" type="slidenum">
              <a:rPr lang="en-US" smtClean="0"/>
              <a:pPr>
                <a:defRPr/>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85788" y="712788"/>
            <a:ext cx="6694487" cy="814387"/>
          </a:xfrm>
        </p:spPr>
        <p:txBody>
          <a:bodyPr rtlCol="0" anchor="t">
            <a:normAutofit fontScale="90000"/>
          </a:bodyPr>
          <a:lstStyle/>
          <a:p>
            <a:pPr eaLnBrk="1" fontAlgn="auto" hangingPunct="1">
              <a:spcAft>
                <a:spcPts val="0"/>
              </a:spcAft>
              <a:defRPr/>
            </a:pPr>
            <a:r>
              <a:rPr lang="tr-TR" sz="1800" b="1" dirty="0">
                <a:solidFill>
                  <a:srgbClr val="FF0000"/>
                </a:solidFill>
              </a:rPr>
              <a:t/>
            </a:r>
            <a:br>
              <a:rPr lang="tr-TR" sz="1800" b="1" dirty="0">
                <a:solidFill>
                  <a:srgbClr val="FF0000"/>
                </a:solidFill>
              </a:rPr>
            </a:br>
            <a:r>
              <a:rPr lang="tr-TR" sz="2700" b="1" dirty="0" smtClean="0">
                <a:solidFill>
                  <a:srgbClr val="FF0000"/>
                </a:solidFill>
              </a:rPr>
              <a:t>Tebliğde Düzenlenen Hususlar</a:t>
            </a:r>
            <a:r>
              <a:rPr lang="tr-TR" sz="1800" b="1" dirty="0">
                <a:solidFill>
                  <a:srgbClr val="FF0000"/>
                </a:solidFill>
              </a:rPr>
              <a:t/>
            </a:r>
            <a:br>
              <a:rPr lang="tr-TR" sz="1800" b="1" dirty="0">
                <a:solidFill>
                  <a:srgbClr val="FF0000"/>
                </a:solidFill>
              </a:rPr>
            </a:br>
            <a:r>
              <a:rPr lang="tr-TR" sz="1800" b="1" dirty="0" smtClean="0"/>
              <a:t/>
            </a:r>
            <a:br>
              <a:rPr lang="tr-TR" sz="1800" b="1" dirty="0" smtClean="0"/>
            </a:br>
            <a:endParaRPr lang="en-US" sz="1800" dirty="0">
              <a:latin typeface="Arial"/>
              <a:cs typeface="Arial"/>
            </a:endParaRPr>
          </a:p>
        </p:txBody>
      </p:sp>
      <p:sp>
        <p:nvSpPr>
          <p:cNvPr id="3" name="Subtitle 2"/>
          <p:cNvSpPr>
            <a:spLocks noGrp="1"/>
          </p:cNvSpPr>
          <p:nvPr>
            <p:ph type="subTitle" idx="1"/>
          </p:nvPr>
        </p:nvSpPr>
        <p:spPr>
          <a:xfrm>
            <a:off x="585788" y="2219325"/>
            <a:ext cx="7551737" cy="4359275"/>
          </a:xfrm>
        </p:spPr>
        <p:txBody>
          <a:bodyPr rtlCol="0">
            <a:normAutofit/>
          </a:bodyPr>
          <a:lstStyle/>
          <a:p>
            <a:pPr marL="285750" indent="-285750" algn="just" eaLnBrk="1" fontAlgn="auto" hangingPunct="1">
              <a:spcAft>
                <a:spcPts val="0"/>
              </a:spcAft>
              <a:buFontTx/>
              <a:buChar char="-"/>
              <a:defRPr/>
            </a:pPr>
            <a:r>
              <a:rPr lang="tr-TR" sz="2000" b="1" dirty="0" smtClean="0">
                <a:solidFill>
                  <a:schemeClr val="tx1"/>
                </a:solidFill>
              </a:rPr>
              <a:t>Genel </a:t>
            </a:r>
            <a:r>
              <a:rPr lang="tr-TR" sz="2000" b="1" dirty="0">
                <a:solidFill>
                  <a:schemeClr val="tx1"/>
                </a:solidFill>
              </a:rPr>
              <a:t>kurul toplantısına katılım şeklinin </a:t>
            </a:r>
            <a:r>
              <a:rPr lang="tr-TR" sz="2000" b="1" dirty="0" smtClean="0">
                <a:solidFill>
                  <a:schemeClr val="tx1"/>
                </a:solidFill>
              </a:rPr>
              <a:t>bildirimi,</a:t>
            </a:r>
          </a:p>
          <a:p>
            <a:pPr marL="285750" indent="-285750" algn="just" eaLnBrk="1" fontAlgn="auto" hangingPunct="1">
              <a:spcAft>
                <a:spcPts val="0"/>
              </a:spcAft>
              <a:buFontTx/>
              <a:buChar char="-"/>
              <a:defRPr/>
            </a:pPr>
            <a:r>
              <a:rPr lang="tr-TR" sz="2000" b="1" dirty="0" smtClean="0">
                <a:solidFill>
                  <a:schemeClr val="tx1"/>
                </a:solidFill>
              </a:rPr>
              <a:t>Elektronik </a:t>
            </a:r>
            <a:r>
              <a:rPr lang="tr-TR" sz="2000" b="1" dirty="0">
                <a:solidFill>
                  <a:schemeClr val="tx1"/>
                </a:solidFill>
              </a:rPr>
              <a:t>genel kurul sistemine giriş </a:t>
            </a:r>
            <a:r>
              <a:rPr lang="tr-TR" sz="2000" b="1" dirty="0" smtClean="0">
                <a:solidFill>
                  <a:schemeClr val="tx1"/>
                </a:solidFill>
              </a:rPr>
              <a:t>süresi,</a:t>
            </a:r>
          </a:p>
          <a:p>
            <a:pPr marL="285750" indent="-285750" algn="just" eaLnBrk="1" fontAlgn="auto" hangingPunct="1">
              <a:spcAft>
                <a:spcPts val="0"/>
              </a:spcAft>
              <a:buFontTx/>
              <a:buChar char="-"/>
              <a:defRPr/>
            </a:pPr>
            <a:r>
              <a:rPr lang="tr-TR" sz="2000" b="1" dirty="0" smtClean="0">
                <a:solidFill>
                  <a:schemeClr val="tx1"/>
                </a:solidFill>
              </a:rPr>
              <a:t>Elektronik </a:t>
            </a:r>
            <a:r>
              <a:rPr lang="tr-TR" sz="2000" b="1" dirty="0">
                <a:solidFill>
                  <a:schemeClr val="tx1"/>
                </a:solidFill>
              </a:rPr>
              <a:t>ortamda görüş </a:t>
            </a:r>
            <a:r>
              <a:rPr lang="tr-TR" sz="2000" b="1" dirty="0" smtClean="0">
                <a:solidFill>
                  <a:schemeClr val="tx1"/>
                </a:solidFill>
              </a:rPr>
              <a:t>açıklama,</a:t>
            </a:r>
          </a:p>
          <a:p>
            <a:pPr marL="285750" indent="-285750" algn="just" eaLnBrk="1" fontAlgn="auto" hangingPunct="1">
              <a:spcAft>
                <a:spcPts val="0"/>
              </a:spcAft>
              <a:buFontTx/>
              <a:buChar char="-"/>
              <a:defRPr/>
            </a:pPr>
            <a:r>
              <a:rPr lang="tr-TR" sz="2000" b="1" dirty="0" smtClean="0">
                <a:solidFill>
                  <a:schemeClr val="tx1"/>
                </a:solidFill>
              </a:rPr>
              <a:t>Oy </a:t>
            </a:r>
            <a:r>
              <a:rPr lang="tr-TR" sz="2000" b="1" dirty="0">
                <a:solidFill>
                  <a:schemeClr val="tx1"/>
                </a:solidFill>
              </a:rPr>
              <a:t>verme ve oy </a:t>
            </a:r>
            <a:r>
              <a:rPr lang="tr-TR" sz="2000" b="1" dirty="0" smtClean="0">
                <a:solidFill>
                  <a:schemeClr val="tx1"/>
                </a:solidFill>
              </a:rPr>
              <a:t>süresi,</a:t>
            </a:r>
          </a:p>
          <a:p>
            <a:pPr marL="285750" indent="-285750" algn="just" eaLnBrk="1" fontAlgn="auto" hangingPunct="1">
              <a:spcAft>
                <a:spcPts val="0"/>
              </a:spcAft>
              <a:buFontTx/>
              <a:buChar char="-"/>
              <a:defRPr/>
            </a:pPr>
            <a:r>
              <a:rPr lang="tr-TR" sz="2000" b="1" dirty="0" smtClean="0">
                <a:solidFill>
                  <a:schemeClr val="tx1"/>
                </a:solidFill>
              </a:rPr>
              <a:t>Elektronik </a:t>
            </a:r>
            <a:r>
              <a:rPr lang="tr-TR" sz="2000" b="1" dirty="0">
                <a:solidFill>
                  <a:schemeClr val="tx1"/>
                </a:solidFill>
              </a:rPr>
              <a:t>genel kurul sisteminin tescil ve </a:t>
            </a:r>
            <a:r>
              <a:rPr lang="tr-TR" sz="2000" b="1" dirty="0" smtClean="0">
                <a:solidFill>
                  <a:schemeClr val="tx1"/>
                </a:solidFill>
              </a:rPr>
              <a:t>ilanı,</a:t>
            </a:r>
          </a:p>
          <a:p>
            <a:pPr marL="285750" indent="-285750" algn="just" eaLnBrk="1" fontAlgn="auto" hangingPunct="1">
              <a:spcAft>
                <a:spcPts val="0"/>
              </a:spcAft>
              <a:buFontTx/>
              <a:buChar char="-"/>
              <a:defRPr/>
            </a:pPr>
            <a:r>
              <a:rPr lang="tr-TR" sz="2000" b="1" dirty="0" smtClean="0">
                <a:solidFill>
                  <a:schemeClr val="tx1"/>
                </a:solidFill>
              </a:rPr>
              <a:t>Elektronik </a:t>
            </a:r>
            <a:r>
              <a:rPr lang="tr-TR" sz="2000" b="1" dirty="0">
                <a:solidFill>
                  <a:schemeClr val="tx1"/>
                </a:solidFill>
              </a:rPr>
              <a:t>genel kurul sisteminin güvenlik kriterleri ve teknik </a:t>
            </a:r>
            <a:r>
              <a:rPr lang="tr-TR" sz="2000" b="1" dirty="0" smtClean="0">
                <a:solidFill>
                  <a:schemeClr val="tx1"/>
                </a:solidFill>
              </a:rPr>
              <a:t>hususlar. </a:t>
            </a:r>
            <a:endParaRPr lang="tr-TR" sz="2000" b="1" dirty="0">
              <a:solidFill>
                <a:schemeClr val="tx1"/>
              </a:solidFill>
            </a:endParaRPr>
          </a:p>
          <a:p>
            <a:pPr algn="l" eaLnBrk="1" fontAlgn="auto" hangingPunct="1">
              <a:spcAft>
                <a:spcPts val="0"/>
              </a:spcAft>
              <a:buFont typeface="Arial"/>
              <a:buNone/>
              <a:defRPr/>
            </a:pPr>
            <a:endParaRPr lang="en-US" sz="1600" b="1" dirty="0">
              <a:solidFill>
                <a:schemeClr val="tx1"/>
              </a:solidFill>
              <a:latin typeface="Arial"/>
              <a:cs typeface="Arial"/>
            </a:endParaRPr>
          </a:p>
        </p:txBody>
      </p:sp>
      <p:sp>
        <p:nvSpPr>
          <p:cNvPr id="4" name="3 Slayt Numarası Yer Tutucusu"/>
          <p:cNvSpPr>
            <a:spLocks noGrp="1"/>
          </p:cNvSpPr>
          <p:nvPr>
            <p:ph type="sldNum" sz="quarter" idx="12"/>
          </p:nvPr>
        </p:nvSpPr>
        <p:spPr/>
        <p:txBody>
          <a:bodyPr/>
          <a:lstStyle/>
          <a:p>
            <a:pPr>
              <a:defRPr/>
            </a:pPr>
            <a:fld id="{1EB2CF84-D446-47D7-805D-4A19FF4DB25D}" type="slidenum">
              <a:rPr lang="en-US" smtClean="0"/>
              <a:pPr>
                <a:defRPr/>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61988" y="1592263"/>
            <a:ext cx="8482012" cy="5654675"/>
          </a:xfrm>
        </p:spPr>
        <p:txBody>
          <a:bodyPr rtlCol="0" anchor="t">
            <a:noAutofit/>
          </a:bodyPr>
          <a:lstStyle/>
          <a:p>
            <a:pPr algn="l" fontAlgn="auto">
              <a:spcBef>
                <a:spcPts val="0"/>
              </a:spcBef>
              <a:spcAft>
                <a:spcPts val="0"/>
              </a:spcAft>
              <a:defRPr/>
            </a:pPr>
            <a:r>
              <a:rPr lang="tr-TR" sz="2200" b="1" dirty="0" smtClean="0">
                <a:solidFill>
                  <a:srgbClr val="FF0000"/>
                </a:solidFill>
              </a:rPr>
              <a:t>1 Temmuz 2012 Tarihi İtibariyle;</a:t>
            </a:r>
            <a:r>
              <a:rPr lang="tr-TR" sz="2200" b="1" dirty="0" smtClean="0"/>
              <a:t/>
            </a:r>
            <a:br>
              <a:rPr lang="tr-TR" sz="2200" b="1" dirty="0" smtClean="0"/>
            </a:br>
            <a:r>
              <a:rPr lang="tr-TR" sz="2200" b="1" dirty="0" smtClean="0"/>
              <a:t>  Asgari Sermaye;</a:t>
            </a:r>
            <a:r>
              <a:rPr lang="tr-TR" sz="2200" b="1" dirty="0" smtClean="0">
                <a:solidFill>
                  <a:srgbClr val="FF0000"/>
                </a:solidFill>
              </a:rPr>
              <a:t/>
            </a:r>
            <a:br>
              <a:rPr lang="tr-TR" sz="2200" b="1" dirty="0" smtClean="0">
                <a:solidFill>
                  <a:srgbClr val="FF0000"/>
                </a:solidFill>
              </a:rPr>
            </a:br>
            <a:r>
              <a:rPr lang="tr-TR" sz="2200" b="1" dirty="0" smtClean="0">
                <a:solidFill>
                  <a:srgbClr val="FF0000"/>
                </a:solidFill>
              </a:rPr>
              <a:t>- </a:t>
            </a:r>
            <a:r>
              <a:rPr lang="tr-TR" sz="2200" b="1" dirty="0" err="1" smtClean="0"/>
              <a:t>Limited</a:t>
            </a:r>
            <a:r>
              <a:rPr lang="tr-TR" sz="2200" b="1" dirty="0" smtClean="0"/>
              <a:t> Şirketlerde En Az </a:t>
            </a:r>
            <a:r>
              <a:rPr lang="tr-TR" sz="2200" b="1" dirty="0" smtClean="0">
                <a:solidFill>
                  <a:srgbClr val="FF0000"/>
                </a:solidFill>
              </a:rPr>
              <a:t>10.000 TL</a:t>
            </a:r>
            <a:br>
              <a:rPr lang="tr-TR" sz="2200" b="1" dirty="0" smtClean="0">
                <a:solidFill>
                  <a:srgbClr val="FF0000"/>
                </a:solidFill>
              </a:rPr>
            </a:br>
            <a:r>
              <a:rPr lang="tr-TR" sz="2200" b="1" dirty="0" smtClean="0">
                <a:solidFill>
                  <a:srgbClr val="FF0000"/>
                </a:solidFill>
              </a:rPr>
              <a:t/>
            </a:r>
            <a:br>
              <a:rPr lang="tr-TR" sz="2200" b="1" dirty="0" smtClean="0">
                <a:solidFill>
                  <a:srgbClr val="FF0000"/>
                </a:solidFill>
              </a:rPr>
            </a:br>
            <a:r>
              <a:rPr lang="tr-TR" sz="2200" b="1" dirty="0" smtClean="0">
                <a:solidFill>
                  <a:srgbClr val="FF0000"/>
                </a:solidFill>
              </a:rPr>
              <a:t>- </a:t>
            </a:r>
            <a:r>
              <a:rPr lang="tr-TR" sz="2200" b="1" dirty="0" smtClean="0"/>
              <a:t>AŞ ve LTD </a:t>
            </a:r>
            <a:r>
              <a:rPr lang="tr-TR" sz="2200" b="1" dirty="0" err="1" smtClean="0"/>
              <a:t>Şti’de</a:t>
            </a:r>
            <a:r>
              <a:rPr lang="tr-TR" sz="2200" b="1" dirty="0" smtClean="0"/>
              <a:t> Kuruluşta ve Sermaye Artırımında Nakden Taahhüt Edilen Sermayenin %25’inin Tescilden Önce, Kalanının ise Tescili İzleyen 24 Ay İçinde Ödenmesi Gerekir</a:t>
            </a:r>
            <a:r>
              <a:rPr lang="tr-TR" sz="2200" b="1" dirty="0" smtClean="0"/>
              <a:t>.</a:t>
            </a:r>
            <a:br>
              <a:rPr lang="tr-TR" sz="2200" b="1" dirty="0" smtClean="0"/>
            </a:br>
            <a:r>
              <a:rPr lang="tr-TR" sz="2200" b="1" dirty="0" smtClean="0"/>
              <a:t/>
            </a:r>
            <a:br>
              <a:rPr lang="tr-TR" sz="2200" b="1" dirty="0" smtClean="0"/>
            </a:br>
            <a:r>
              <a:rPr lang="tr-TR" sz="2200" b="1" dirty="0" smtClean="0">
                <a:solidFill>
                  <a:srgbClr val="FF0000"/>
                </a:solidFill>
              </a:rPr>
              <a:t>-</a:t>
            </a:r>
            <a:r>
              <a:rPr lang="tr-TR" sz="2200" b="1" dirty="0" smtClean="0"/>
              <a:t> Sermayeleri 50.000 TL’nin Altında Olan Anonim Şirketler ile 10.000 TL’nin Altında Olan </a:t>
            </a:r>
            <a:r>
              <a:rPr lang="tr-TR" sz="2200" b="1" dirty="0" err="1" smtClean="0"/>
              <a:t>Limited</a:t>
            </a:r>
            <a:r>
              <a:rPr lang="tr-TR" sz="2200" b="1" dirty="0" smtClean="0"/>
              <a:t> Şirketler </a:t>
            </a:r>
            <a:r>
              <a:rPr lang="tr-TR" sz="2200" b="1" dirty="0" smtClean="0">
                <a:solidFill>
                  <a:srgbClr val="FF0000"/>
                </a:solidFill>
              </a:rPr>
              <a:t>14 Şubat 2014 </a:t>
            </a:r>
            <a:r>
              <a:rPr lang="tr-TR" sz="2200" b="1" dirty="0" smtClean="0"/>
              <a:t>Tarihine Kadar Sermayelerini Bu Tutarlara Yükseltmezlerse Münfesih Sayılacaklardır</a:t>
            </a:r>
            <a:r>
              <a:rPr lang="tr-TR" sz="2200" b="1" dirty="0" smtClean="0"/>
              <a:t>.</a:t>
            </a:r>
            <a:br>
              <a:rPr lang="tr-TR" sz="2200" b="1" dirty="0" smtClean="0"/>
            </a:br>
            <a:r>
              <a:rPr lang="tr-TR" sz="2200" b="1" dirty="0" smtClean="0"/>
              <a:t/>
            </a:r>
            <a:br>
              <a:rPr lang="tr-TR" sz="2200" b="1" dirty="0" smtClean="0"/>
            </a:br>
            <a:r>
              <a:rPr lang="tr-TR" sz="2200" b="1" dirty="0" smtClean="0">
                <a:solidFill>
                  <a:srgbClr val="FF0000"/>
                </a:solidFill>
              </a:rPr>
              <a:t>-</a:t>
            </a:r>
            <a:r>
              <a:rPr lang="tr-TR" sz="2200" b="1" dirty="0" smtClean="0"/>
              <a:t> 6762 Sayılı Kanun Gereği 1 Temmuz 2012 Tarihine Kadar Sermayelerini 50.000 TL ye Çıkarmayan AŞ </a:t>
            </a:r>
            <a:r>
              <a:rPr lang="tr-TR" sz="2200" b="1" dirty="0" err="1" smtClean="0"/>
              <a:t>ler</a:t>
            </a:r>
            <a:r>
              <a:rPr lang="tr-TR" sz="2200" b="1" dirty="0" smtClean="0"/>
              <a:t> ile 5.000 TL ye Çıkarmayan LTD ŞTİ </a:t>
            </a:r>
            <a:r>
              <a:rPr lang="tr-TR" sz="2200" b="1" dirty="0" err="1" smtClean="0"/>
              <a:t>ler</a:t>
            </a:r>
            <a:r>
              <a:rPr lang="tr-TR" sz="2200" b="1" dirty="0" smtClean="0"/>
              <a:t> de Sermaye Artırımı Yapabileceklerdir</a:t>
            </a:r>
            <a:r>
              <a:rPr lang="tr-TR" sz="2200" b="1" dirty="0" smtClean="0"/>
              <a:t>.</a:t>
            </a:r>
            <a:br>
              <a:rPr lang="tr-TR" sz="2200" b="1" dirty="0" smtClean="0"/>
            </a:br>
            <a:r>
              <a:rPr lang="tr-TR" sz="2200" b="1" dirty="0" smtClean="0"/>
              <a:t/>
            </a:r>
            <a:br>
              <a:rPr lang="tr-TR" sz="2200" b="1" dirty="0" smtClean="0"/>
            </a:br>
            <a:endParaRPr lang="tr-TR" sz="2200" b="1" kern="0" dirty="0" smtClean="0">
              <a:solidFill>
                <a:srgbClr val="000000"/>
              </a:solidFill>
              <a:latin typeface="Cambria" pitchFamily="18" charset="0"/>
            </a:endParaRPr>
          </a:p>
        </p:txBody>
      </p:sp>
      <p:sp>
        <p:nvSpPr>
          <p:cNvPr id="3" name="2 Metin kutusu"/>
          <p:cNvSpPr txBox="1"/>
          <p:nvPr/>
        </p:nvSpPr>
        <p:spPr>
          <a:xfrm>
            <a:off x="993775" y="914400"/>
            <a:ext cx="5943600" cy="492125"/>
          </a:xfrm>
          <a:prstGeom prst="rect">
            <a:avLst/>
          </a:prstGeom>
          <a:noFill/>
        </p:spPr>
        <p:txBody>
          <a:bodyPr>
            <a:spAutoFit/>
          </a:bodyPr>
          <a:lstStyle/>
          <a:p>
            <a:pPr>
              <a:defRPr/>
            </a:pPr>
            <a:r>
              <a:rPr lang="tr-TR" sz="2600" b="1" dirty="0" smtClean="0">
                <a:solidFill>
                  <a:srgbClr val="FF0000"/>
                </a:solidFill>
                <a:latin typeface="+mj-lt"/>
                <a:ea typeface="+mj-ea"/>
                <a:cs typeface="+mj-cs"/>
              </a:rPr>
              <a:t>DİKKAT !</a:t>
            </a:r>
            <a:endParaRPr lang="tr-TR" sz="2600" b="1" dirty="0">
              <a:solidFill>
                <a:srgbClr val="FF0000"/>
              </a:solidFill>
              <a:latin typeface="+mj-lt"/>
              <a:ea typeface="+mj-ea"/>
              <a:cs typeface="+mj-cs"/>
            </a:endParaRPr>
          </a:p>
        </p:txBody>
      </p:sp>
      <p:sp>
        <p:nvSpPr>
          <p:cNvPr id="4" name="3 Slayt Numarası Yer Tutucusu"/>
          <p:cNvSpPr>
            <a:spLocks noGrp="1"/>
          </p:cNvSpPr>
          <p:nvPr>
            <p:ph type="sldNum" sz="quarter" idx="12"/>
          </p:nvPr>
        </p:nvSpPr>
        <p:spPr/>
        <p:txBody>
          <a:bodyPr/>
          <a:lstStyle/>
          <a:p>
            <a:pPr>
              <a:defRPr/>
            </a:pPr>
            <a:fld id="{84EE1F41-7473-43D8-9D35-E8B2D51EE1DF}" type="slidenum">
              <a:rPr lang="en-US" smtClean="0"/>
              <a:pPr>
                <a:defRPr/>
              </a:pPr>
              <a:t>38</a:t>
            </a:fld>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61988" y="1875615"/>
            <a:ext cx="8482012" cy="5654675"/>
          </a:xfrm>
        </p:spPr>
        <p:txBody>
          <a:bodyPr rtlCol="0" anchor="t">
            <a:noAutofit/>
          </a:bodyPr>
          <a:lstStyle/>
          <a:p>
            <a:pPr algn="l" fontAlgn="auto">
              <a:spcBef>
                <a:spcPts val="0"/>
              </a:spcBef>
              <a:spcAft>
                <a:spcPts val="0"/>
              </a:spcAft>
              <a:defRPr/>
            </a:pPr>
            <a:r>
              <a:rPr lang="tr-TR" sz="2200" b="1" dirty="0" smtClean="0">
                <a:solidFill>
                  <a:srgbClr val="FF0000"/>
                </a:solidFill>
              </a:rPr>
              <a:t>- </a:t>
            </a:r>
            <a:r>
              <a:rPr lang="tr-TR" sz="2200" b="1" dirty="0" smtClean="0"/>
              <a:t>Anonim Şirketler Sermayelerinin %10’unu Aşmamak Şartı İle Kendi Paylarını İktisap Ve Rehin Olarak Kabul Edebilecektir.</a:t>
            </a:r>
            <a:br>
              <a:rPr lang="tr-TR" sz="2200" b="1" dirty="0" smtClean="0"/>
            </a:br>
            <a:r>
              <a:rPr lang="tr-TR" sz="2200" b="1" dirty="0" smtClean="0">
                <a:solidFill>
                  <a:srgbClr val="FF0000"/>
                </a:solidFill>
              </a:rPr>
              <a:t> </a:t>
            </a:r>
            <a:br>
              <a:rPr lang="tr-TR" sz="2200" b="1" dirty="0" smtClean="0">
                <a:solidFill>
                  <a:srgbClr val="FF0000"/>
                </a:solidFill>
              </a:rPr>
            </a:br>
            <a:r>
              <a:rPr lang="tr-TR" sz="2200" b="1" dirty="0" smtClean="0">
                <a:solidFill>
                  <a:srgbClr val="FF0000"/>
                </a:solidFill>
              </a:rPr>
              <a:t>- </a:t>
            </a:r>
            <a:r>
              <a:rPr lang="tr-TR" sz="2200" b="1" dirty="0" smtClean="0"/>
              <a:t>Anonim </a:t>
            </a:r>
            <a:r>
              <a:rPr lang="tr-TR" sz="2200" b="1" dirty="0" smtClean="0"/>
              <a:t>Şirket Yönetim Kurulları Artık Bir Gerçek veya </a:t>
            </a:r>
            <a:br>
              <a:rPr lang="tr-TR" sz="2200" b="1" dirty="0" smtClean="0"/>
            </a:br>
            <a:r>
              <a:rPr lang="tr-TR" sz="2200" b="1" dirty="0" smtClean="0"/>
              <a:t>Tüzel Kişiden Oluşabilecektir. </a:t>
            </a:r>
            <a:r>
              <a:rPr lang="tr-TR" sz="2200" b="1" dirty="0" smtClean="0"/>
              <a:t/>
            </a:r>
            <a:br>
              <a:rPr lang="tr-TR" sz="2200" b="1" dirty="0" smtClean="0"/>
            </a:br>
            <a:r>
              <a:rPr lang="tr-TR" sz="2200" b="1" dirty="0" smtClean="0"/>
              <a:t/>
            </a:r>
            <a:br>
              <a:rPr lang="tr-TR" sz="2200" b="1" dirty="0" smtClean="0"/>
            </a:br>
            <a:r>
              <a:rPr lang="tr-TR" sz="2200" b="1" dirty="0" smtClean="0">
                <a:solidFill>
                  <a:srgbClr val="FF0000"/>
                </a:solidFill>
              </a:rPr>
              <a:t>-</a:t>
            </a:r>
            <a:r>
              <a:rPr lang="tr-TR" sz="2200" b="1" dirty="0" smtClean="0"/>
              <a:t> Yönetim Kurulu Üyelerinin Pay Sahibi Olma Zorunluluğu Kalkmıştır. </a:t>
            </a:r>
            <a:r>
              <a:rPr lang="tr-TR" sz="2200" b="1" dirty="0" smtClean="0"/>
              <a:t/>
            </a:r>
            <a:br>
              <a:rPr lang="tr-TR" sz="2200" b="1" dirty="0" smtClean="0"/>
            </a:br>
            <a:r>
              <a:rPr lang="tr-TR" sz="2200" b="1" dirty="0" smtClean="0"/>
              <a:t/>
            </a:r>
            <a:br>
              <a:rPr lang="tr-TR" sz="2200" b="1" dirty="0" smtClean="0"/>
            </a:br>
            <a:r>
              <a:rPr lang="tr-TR" sz="2200" b="1" dirty="0" smtClean="0">
                <a:solidFill>
                  <a:srgbClr val="FF0000"/>
                </a:solidFill>
              </a:rPr>
              <a:t>-</a:t>
            </a:r>
            <a:r>
              <a:rPr lang="tr-TR" sz="2200" b="1" dirty="0" smtClean="0"/>
              <a:t> Anonim Şirketlerde ve Ortak Sayısı 20’den Fazla Olan </a:t>
            </a:r>
            <a:r>
              <a:rPr lang="tr-TR" sz="2200" b="1" dirty="0" err="1" smtClean="0"/>
              <a:t>Limited</a:t>
            </a:r>
            <a:r>
              <a:rPr lang="tr-TR" sz="2200" b="1" dirty="0" smtClean="0"/>
              <a:t> Şirketlerde Denetim Kurulları Kaldırılmıştır. Bakanlar Kurulunca Belirlenecek Bağımsız Denetim Kapsamındaki Sermaye Şirketleri </a:t>
            </a:r>
            <a:r>
              <a:rPr lang="tr-TR" sz="2200" b="1" dirty="0" smtClean="0">
                <a:solidFill>
                  <a:srgbClr val="FF0000"/>
                </a:solidFill>
              </a:rPr>
              <a:t>31 Mart 2013</a:t>
            </a:r>
            <a:r>
              <a:rPr lang="tr-TR" sz="2200" b="1" dirty="0" smtClean="0"/>
              <a:t> Tarihine Kadar Bağımsız Denetçilerini Seçecektir. </a:t>
            </a:r>
            <a:r>
              <a:rPr lang="tr-TR" sz="2200" b="1" dirty="0" smtClean="0"/>
              <a:t/>
            </a:r>
            <a:br>
              <a:rPr lang="tr-TR" sz="2200" b="1" dirty="0" smtClean="0"/>
            </a:br>
            <a:r>
              <a:rPr lang="tr-TR" sz="2200" b="1" dirty="0" smtClean="0"/>
              <a:t/>
            </a:r>
            <a:br>
              <a:rPr lang="tr-TR" sz="2200" b="1" dirty="0" smtClean="0"/>
            </a:br>
            <a:r>
              <a:rPr lang="tr-TR" sz="2200" b="1" dirty="0" smtClean="0"/>
              <a:t> </a:t>
            </a:r>
            <a:br>
              <a:rPr lang="tr-TR" sz="2200" b="1" dirty="0" smtClean="0"/>
            </a:br>
            <a:r>
              <a:rPr lang="tr-TR" sz="2200" b="1" dirty="0" smtClean="0"/>
              <a:t/>
            </a:r>
            <a:br>
              <a:rPr lang="tr-TR" sz="2200" b="1" dirty="0" smtClean="0"/>
            </a:br>
            <a:endParaRPr lang="tr-TR" sz="2200" b="1" kern="0" dirty="0" smtClean="0">
              <a:solidFill>
                <a:srgbClr val="000000"/>
              </a:solidFill>
              <a:latin typeface="Cambria" pitchFamily="18" charset="0"/>
            </a:endParaRPr>
          </a:p>
        </p:txBody>
      </p:sp>
      <p:sp>
        <p:nvSpPr>
          <p:cNvPr id="3" name="2 Metin kutusu"/>
          <p:cNvSpPr txBox="1"/>
          <p:nvPr/>
        </p:nvSpPr>
        <p:spPr>
          <a:xfrm>
            <a:off x="993775" y="1009650"/>
            <a:ext cx="5943600" cy="492125"/>
          </a:xfrm>
          <a:prstGeom prst="rect">
            <a:avLst/>
          </a:prstGeom>
          <a:noFill/>
        </p:spPr>
        <p:txBody>
          <a:bodyPr>
            <a:spAutoFit/>
          </a:bodyPr>
          <a:lstStyle/>
          <a:p>
            <a:pPr>
              <a:defRPr/>
            </a:pPr>
            <a:r>
              <a:rPr lang="tr-TR" sz="2600" b="1" dirty="0" smtClean="0">
                <a:solidFill>
                  <a:srgbClr val="FF0000"/>
                </a:solidFill>
                <a:latin typeface="+mj-lt"/>
                <a:ea typeface="+mj-ea"/>
                <a:cs typeface="+mj-cs"/>
              </a:rPr>
              <a:t>DİKKAT!</a:t>
            </a:r>
            <a:endParaRPr lang="tr-TR" sz="2600" b="1" dirty="0">
              <a:solidFill>
                <a:srgbClr val="FF0000"/>
              </a:solidFill>
              <a:latin typeface="+mj-lt"/>
              <a:ea typeface="+mj-ea"/>
              <a:cs typeface="+mj-cs"/>
            </a:endParaRPr>
          </a:p>
        </p:txBody>
      </p:sp>
      <p:sp>
        <p:nvSpPr>
          <p:cNvPr id="4" name="3 Slayt Numarası Yer Tutucusu"/>
          <p:cNvSpPr>
            <a:spLocks noGrp="1"/>
          </p:cNvSpPr>
          <p:nvPr>
            <p:ph type="sldNum" sz="quarter" idx="12"/>
          </p:nvPr>
        </p:nvSpPr>
        <p:spPr/>
        <p:txBody>
          <a:bodyPr/>
          <a:lstStyle/>
          <a:p>
            <a:pPr>
              <a:defRPr/>
            </a:pPr>
            <a:fld id="{0DD3FD24-1FF4-48A7-BC7D-63C24FA9F83E}" type="slidenum">
              <a:rPr lang="en-US" smtClean="0"/>
              <a:pPr>
                <a:defRPr/>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98525" y="881063"/>
            <a:ext cx="8323263" cy="4684712"/>
          </a:xfrm>
        </p:spPr>
        <p:txBody>
          <a:bodyPr rtlCol="0" anchor="t">
            <a:noAutofit/>
          </a:bodyPr>
          <a:lstStyle/>
          <a:p>
            <a:pPr algn="l" eaLnBrk="1" fontAlgn="auto" hangingPunct="1">
              <a:lnSpc>
                <a:spcPct val="125000"/>
              </a:lnSpc>
              <a:spcAft>
                <a:spcPts val="0"/>
              </a:spcAft>
              <a:buClr>
                <a:srgbClr val="FF0000"/>
              </a:buClr>
              <a:defRPr/>
            </a:pPr>
            <a:r>
              <a:rPr lang="tr-TR" sz="2400" b="1" kern="0" spc="-100" dirty="0" smtClean="0">
                <a:solidFill>
                  <a:srgbClr val="FF0000"/>
                </a:solidFill>
              </a:rPr>
              <a:t>6102 Sayılı Türk Ticaret Kanununun Getirdiği Yenilikler</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1000" b="1" kern="0" spc="-100" dirty="0" smtClean="0">
                <a:solidFill>
                  <a:srgbClr val="FF0000"/>
                </a:solidFill>
              </a:rPr>
              <a:t/>
            </a:r>
            <a:br>
              <a:rPr lang="tr-TR" sz="1000" b="1" kern="0" spc="-100" dirty="0" smtClean="0">
                <a:solidFill>
                  <a:srgbClr val="FF0000"/>
                </a:solidFill>
              </a:rPr>
            </a:br>
            <a:r>
              <a:rPr lang="tr-TR" sz="2400" b="1" kern="0" spc="-100" dirty="0" smtClean="0">
                <a:solidFill>
                  <a:srgbClr val="FF0000"/>
                </a:solidFill>
              </a:rPr>
              <a:t>-  </a:t>
            </a:r>
            <a:r>
              <a:rPr lang="tr-TR" sz="2400" b="1" kern="0" spc="-100" dirty="0" smtClean="0"/>
              <a:t>Elektronik Ortamda Ticaret Sicili Kayıtları ve İşlemleri</a:t>
            </a:r>
            <a:br>
              <a:rPr lang="tr-TR" sz="2400" b="1" kern="0" spc="-100" dirty="0" smtClean="0"/>
            </a:br>
            <a:r>
              <a:rPr lang="tr-TR" sz="2400" b="1" kern="0" spc="-100" dirty="0" smtClean="0">
                <a:solidFill>
                  <a:srgbClr val="FF0000"/>
                </a:solidFill>
              </a:rPr>
              <a:t>-</a:t>
            </a:r>
            <a:r>
              <a:rPr lang="tr-TR" sz="2400" b="1" kern="0" spc="-100" dirty="0" smtClean="0"/>
              <a:t>  Bağımsız Denetime Tabi Sermaye Şirketleri İçin Zorunlu İnternet Sitesi (İnternet Sitesinde Şirketçe Kanunen Yapılması Zorunlu İlanlar Yayımlanacaktır.)</a:t>
            </a:r>
            <a:br>
              <a:rPr lang="tr-TR" sz="2400" b="1" kern="0" spc="-100" dirty="0" smtClean="0"/>
            </a:br>
            <a:r>
              <a:rPr lang="tr-TR" sz="2400" b="1" kern="0" spc="-100" dirty="0" smtClean="0">
                <a:solidFill>
                  <a:srgbClr val="FF0000"/>
                </a:solidFill>
              </a:rPr>
              <a:t>- </a:t>
            </a:r>
            <a:r>
              <a:rPr lang="tr-TR" sz="2400" b="1" kern="0" spc="-100" dirty="0" smtClean="0"/>
              <a:t> Elektronik Ortamda Fatura ve Teyit Mektupları</a:t>
            </a:r>
            <a:br>
              <a:rPr lang="tr-TR" sz="2400" b="1" kern="0" spc="-100" dirty="0" smtClean="0"/>
            </a:br>
            <a:r>
              <a:rPr lang="tr-TR" sz="2400" b="1" kern="0" spc="-100" dirty="0" smtClean="0">
                <a:solidFill>
                  <a:srgbClr val="FF0000"/>
                </a:solidFill>
              </a:rPr>
              <a:t>- </a:t>
            </a:r>
            <a:r>
              <a:rPr lang="tr-TR" sz="2400" b="1" kern="0" spc="-100" dirty="0" smtClean="0"/>
              <a:t> Elektronik Ortamda İhbar, İtiraz vb. Beyanlar</a:t>
            </a:r>
            <a:br>
              <a:rPr lang="tr-TR" sz="2400" b="1" kern="0" spc="-100" dirty="0" smtClean="0"/>
            </a:br>
            <a:r>
              <a:rPr lang="tr-TR" sz="2400" b="1" kern="0" spc="-100" dirty="0" smtClean="0">
                <a:solidFill>
                  <a:srgbClr val="FF0000"/>
                </a:solidFill>
              </a:rPr>
              <a:t>- </a:t>
            </a:r>
            <a:r>
              <a:rPr lang="tr-TR" sz="2400" b="1" kern="0" spc="-100" dirty="0" smtClean="0"/>
              <a:t> Elektronik Posta </a:t>
            </a:r>
            <a:r>
              <a:rPr lang="tr-TR" sz="2400" b="1" kern="0" spc="-100" dirty="0" smtClean="0"/>
              <a:t>ile </a:t>
            </a:r>
            <a:r>
              <a:rPr lang="tr-TR" sz="2400" b="1" kern="0" spc="-100" dirty="0" smtClean="0"/>
              <a:t>Genel Kurul Çağrıları</a:t>
            </a:r>
            <a:br>
              <a:rPr lang="tr-TR" sz="2400" b="1" kern="0" spc="-100" dirty="0" smtClean="0"/>
            </a:br>
            <a:r>
              <a:rPr lang="tr-TR" sz="2400" b="1" kern="0" spc="-100" dirty="0" smtClean="0">
                <a:solidFill>
                  <a:srgbClr val="FF0000"/>
                </a:solidFill>
              </a:rPr>
              <a:t>- </a:t>
            </a:r>
            <a:r>
              <a:rPr lang="tr-TR" sz="2400" b="1" kern="0" spc="-100" dirty="0" smtClean="0"/>
              <a:t> İnternet Ortamında E-İmza </a:t>
            </a:r>
            <a:r>
              <a:rPr lang="tr-TR" sz="2400" b="1" kern="0" spc="-100" dirty="0" smtClean="0"/>
              <a:t>ile </a:t>
            </a:r>
            <a:r>
              <a:rPr lang="tr-TR" sz="2400" b="1" kern="0" spc="-100" dirty="0" smtClean="0"/>
              <a:t>Toplantıya Katılma, Öneri Sunma, Oy Kullanma</a:t>
            </a:r>
          </a:p>
        </p:txBody>
      </p:sp>
      <p:sp>
        <p:nvSpPr>
          <p:cNvPr id="3" name="2 Slayt Numarası Yer Tutucusu"/>
          <p:cNvSpPr>
            <a:spLocks noGrp="1"/>
          </p:cNvSpPr>
          <p:nvPr>
            <p:ph type="sldNum" sz="quarter" idx="12"/>
          </p:nvPr>
        </p:nvSpPr>
        <p:spPr/>
        <p:txBody>
          <a:bodyPr/>
          <a:lstStyle/>
          <a:p>
            <a:pPr>
              <a:defRPr/>
            </a:pPr>
            <a:fld id="{DBAE3238-3D70-4201-8261-D489B84D45EE}"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61988" y="2238233"/>
            <a:ext cx="8482012" cy="5654675"/>
          </a:xfrm>
        </p:spPr>
        <p:txBody>
          <a:bodyPr rtlCol="0" anchor="t">
            <a:noAutofit/>
          </a:bodyPr>
          <a:lstStyle/>
          <a:p>
            <a:pPr algn="l" fontAlgn="auto">
              <a:spcBef>
                <a:spcPts val="0"/>
              </a:spcBef>
              <a:spcAft>
                <a:spcPts val="0"/>
              </a:spcAft>
              <a:defRPr/>
            </a:pPr>
            <a:r>
              <a:rPr lang="tr-TR" sz="2200" b="1" dirty="0" smtClean="0">
                <a:solidFill>
                  <a:srgbClr val="FF0000"/>
                </a:solidFill>
              </a:rPr>
              <a:t>- </a:t>
            </a:r>
            <a:r>
              <a:rPr lang="tr-TR" sz="2200" b="1" dirty="0" smtClean="0"/>
              <a:t>31 Aralık 2012 Tarihinde veya Özel Hesap Dönemi Dolayısıyla Daha</a:t>
            </a:r>
            <a:br>
              <a:rPr lang="tr-TR" sz="2200" b="1" dirty="0" smtClean="0"/>
            </a:br>
            <a:r>
              <a:rPr lang="tr-TR" sz="2200" b="1" dirty="0" smtClean="0"/>
              <a:t>Sonraki Bir Tarihte Sona Erecek Olan Dönemin Bilançosu 6762 Sayılı Kanun Hükümlerine Göre Seçilen Denetçi Tarafından Denetlenecektir</a:t>
            </a:r>
            <a:r>
              <a:rPr lang="tr-TR" sz="2200" b="1" dirty="0" smtClean="0"/>
              <a:t>.</a:t>
            </a:r>
            <a:br>
              <a:rPr lang="tr-TR" sz="2200" b="1" dirty="0" smtClean="0"/>
            </a:br>
            <a:r>
              <a:rPr lang="tr-TR" sz="2200" b="1" dirty="0" smtClean="0"/>
              <a:t/>
            </a:r>
            <a:br>
              <a:rPr lang="tr-TR" sz="2200" b="1" dirty="0" smtClean="0"/>
            </a:br>
            <a:r>
              <a:rPr lang="tr-TR" sz="2200" b="1" dirty="0" smtClean="0">
                <a:solidFill>
                  <a:srgbClr val="FF0000"/>
                </a:solidFill>
              </a:rPr>
              <a:t>- </a:t>
            </a:r>
            <a:r>
              <a:rPr lang="tr-TR" sz="2200" b="1" dirty="0" smtClean="0"/>
              <a:t>Anonim ve </a:t>
            </a:r>
            <a:r>
              <a:rPr lang="tr-TR" sz="2200" b="1" dirty="0" err="1" smtClean="0"/>
              <a:t>Limited</a:t>
            </a:r>
            <a:r>
              <a:rPr lang="tr-TR" sz="2200" b="1" dirty="0" smtClean="0"/>
              <a:t> Şirket Kuruluşlarında Kurucular Beyanı Verilecektir</a:t>
            </a:r>
            <a:r>
              <a:rPr lang="tr-TR" sz="2200" b="1" dirty="0" smtClean="0"/>
              <a:t>.</a:t>
            </a:r>
            <a:br>
              <a:rPr lang="tr-TR" sz="2200" b="1" dirty="0" smtClean="0"/>
            </a:br>
            <a:r>
              <a:rPr lang="tr-TR" sz="2200" b="1" dirty="0" smtClean="0"/>
              <a:t> </a:t>
            </a:r>
            <a:r>
              <a:rPr lang="tr-TR" sz="2200" b="1" dirty="0" smtClean="0"/>
              <a:t/>
            </a:r>
            <a:br>
              <a:rPr lang="tr-TR" sz="2200" b="1" dirty="0" smtClean="0"/>
            </a:br>
            <a:r>
              <a:rPr lang="tr-TR" sz="2200" b="1" dirty="0" smtClean="0">
                <a:solidFill>
                  <a:srgbClr val="FF0000"/>
                </a:solidFill>
              </a:rPr>
              <a:t>-</a:t>
            </a:r>
            <a:r>
              <a:rPr lang="tr-TR" sz="2200" b="1" dirty="0" smtClean="0"/>
              <a:t> Anonim Şirket Esas Sözleşmeleri Ve </a:t>
            </a:r>
            <a:r>
              <a:rPr lang="tr-TR" sz="2200" b="1" dirty="0" err="1" smtClean="0"/>
              <a:t>Limited</a:t>
            </a:r>
            <a:r>
              <a:rPr lang="tr-TR" sz="2200" b="1" dirty="0" smtClean="0"/>
              <a:t> Şirket Sözleşmeleri</a:t>
            </a:r>
            <a:br>
              <a:rPr lang="tr-TR" sz="2200" b="1" dirty="0" smtClean="0"/>
            </a:br>
            <a:r>
              <a:rPr lang="tr-TR" sz="2200" b="1" dirty="0" smtClean="0">
                <a:solidFill>
                  <a:srgbClr val="FF0000"/>
                </a:solidFill>
              </a:rPr>
              <a:t>1 Temmuz 2013</a:t>
            </a:r>
            <a:r>
              <a:rPr lang="tr-TR" sz="2200" b="1" dirty="0" smtClean="0"/>
              <a:t> Tarihine Kadar 6102 Sayılı Türk Ticaret Kanununa Uyarlanacaktır. </a:t>
            </a:r>
            <a:br>
              <a:rPr lang="tr-TR" sz="2200" b="1" dirty="0" smtClean="0"/>
            </a:br>
            <a:r>
              <a:rPr lang="tr-TR" sz="2200" b="1" dirty="0" smtClean="0"/>
              <a:t/>
            </a:r>
            <a:br>
              <a:rPr lang="tr-TR" sz="2200" b="1" dirty="0" smtClean="0"/>
            </a:br>
            <a:r>
              <a:rPr lang="tr-TR" sz="2200" b="1" dirty="0" smtClean="0"/>
              <a:t> </a:t>
            </a:r>
            <a:br>
              <a:rPr lang="tr-TR" sz="2200" b="1" dirty="0" smtClean="0"/>
            </a:br>
            <a:r>
              <a:rPr lang="tr-TR" sz="2200" b="1" dirty="0" smtClean="0"/>
              <a:t/>
            </a:r>
            <a:br>
              <a:rPr lang="tr-TR" sz="2200" b="1" dirty="0" smtClean="0"/>
            </a:br>
            <a:endParaRPr lang="tr-TR" sz="2200" b="1" kern="0" dirty="0" smtClean="0">
              <a:solidFill>
                <a:srgbClr val="000000"/>
              </a:solidFill>
              <a:latin typeface="Cambria" pitchFamily="18" charset="0"/>
            </a:endParaRPr>
          </a:p>
        </p:txBody>
      </p:sp>
      <p:sp>
        <p:nvSpPr>
          <p:cNvPr id="3" name="2 Metin kutusu"/>
          <p:cNvSpPr txBox="1"/>
          <p:nvPr/>
        </p:nvSpPr>
        <p:spPr>
          <a:xfrm>
            <a:off x="993775" y="1009650"/>
            <a:ext cx="5943600" cy="492125"/>
          </a:xfrm>
          <a:prstGeom prst="rect">
            <a:avLst/>
          </a:prstGeom>
          <a:noFill/>
        </p:spPr>
        <p:txBody>
          <a:bodyPr>
            <a:spAutoFit/>
          </a:bodyPr>
          <a:lstStyle/>
          <a:p>
            <a:pPr>
              <a:defRPr/>
            </a:pPr>
            <a:r>
              <a:rPr lang="tr-TR" sz="2600" b="1" dirty="0" smtClean="0">
                <a:solidFill>
                  <a:srgbClr val="FF0000"/>
                </a:solidFill>
                <a:latin typeface="+mj-lt"/>
                <a:ea typeface="+mj-ea"/>
                <a:cs typeface="+mj-cs"/>
              </a:rPr>
              <a:t>DİKKAT!</a:t>
            </a:r>
            <a:endParaRPr lang="tr-TR" sz="2600" b="1" dirty="0">
              <a:solidFill>
                <a:srgbClr val="FF0000"/>
              </a:solidFill>
              <a:latin typeface="+mj-lt"/>
              <a:ea typeface="+mj-ea"/>
              <a:cs typeface="+mj-cs"/>
            </a:endParaRPr>
          </a:p>
        </p:txBody>
      </p:sp>
      <p:sp>
        <p:nvSpPr>
          <p:cNvPr id="4" name="3 Slayt Numarası Yer Tutucusu"/>
          <p:cNvSpPr>
            <a:spLocks noGrp="1"/>
          </p:cNvSpPr>
          <p:nvPr>
            <p:ph type="sldNum" sz="quarter" idx="12"/>
          </p:nvPr>
        </p:nvSpPr>
        <p:spPr/>
        <p:txBody>
          <a:bodyPr/>
          <a:lstStyle/>
          <a:p>
            <a:pPr>
              <a:defRPr/>
            </a:pPr>
            <a:fld id="{0DD3FD24-1FF4-48A7-BC7D-63C24FA9F83E}" type="slidenum">
              <a:rPr lang="en-US" smtClean="0"/>
              <a:pPr>
                <a:defRPr/>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61988" y="1939925"/>
            <a:ext cx="8482012" cy="5654675"/>
          </a:xfrm>
        </p:spPr>
        <p:txBody>
          <a:bodyPr rtlCol="0" anchor="t">
            <a:noAutofit/>
          </a:bodyPr>
          <a:lstStyle/>
          <a:p>
            <a:pPr algn="l">
              <a:defRPr/>
            </a:pPr>
            <a:r>
              <a:rPr lang="tr-TR" sz="2000" b="1" dirty="0" smtClean="0"/>
              <a:t>Ticari Mektuplarda Ve Ticari Defterlere Yapılan Kayıtların Dayandığı Belgelerde Bulunması Gereken Bilgiler:</a:t>
            </a:r>
            <a:br>
              <a:rPr lang="tr-TR" sz="2000" b="1" dirty="0" smtClean="0"/>
            </a:br>
            <a:r>
              <a:rPr lang="tr-TR" sz="2000" b="1" dirty="0" smtClean="0"/>
              <a:t/>
            </a:r>
            <a:br>
              <a:rPr lang="tr-TR" sz="2000" b="1" dirty="0" smtClean="0"/>
            </a:br>
            <a:r>
              <a:rPr lang="tr-TR" sz="2000" b="1" u="sng" dirty="0" smtClean="0">
                <a:solidFill>
                  <a:srgbClr val="FF0000"/>
                </a:solidFill>
              </a:rPr>
              <a:t>A- Gerçek Kişi Tacirler İle Şahıs Şirketlerinde</a:t>
            </a:r>
            <a:r>
              <a:rPr lang="tr-TR" sz="2000" b="1" dirty="0" smtClean="0"/>
              <a:t/>
            </a:r>
            <a:br>
              <a:rPr lang="tr-TR" sz="2000" b="1" dirty="0" smtClean="0"/>
            </a:br>
            <a:r>
              <a:rPr lang="tr-TR" sz="2000" b="1" dirty="0" smtClean="0"/>
              <a:t>(</a:t>
            </a:r>
            <a:r>
              <a:rPr lang="tr-TR" sz="2000" b="1" dirty="0" err="1" smtClean="0"/>
              <a:t>Kollektif</a:t>
            </a:r>
            <a:r>
              <a:rPr lang="tr-TR" sz="2000" b="1" dirty="0" smtClean="0"/>
              <a:t> Ve Komandit Şirketler)</a:t>
            </a:r>
            <a:br>
              <a:rPr lang="tr-TR" sz="2000" b="1" dirty="0" smtClean="0"/>
            </a:br>
            <a:r>
              <a:rPr lang="tr-TR" sz="2000" b="1" dirty="0" smtClean="0">
                <a:solidFill>
                  <a:srgbClr val="FF0000"/>
                </a:solidFill>
              </a:rPr>
              <a:t>1- </a:t>
            </a:r>
            <a:r>
              <a:rPr lang="tr-TR" sz="2000" b="1" dirty="0" smtClean="0"/>
              <a:t>Ticaret Unvanı</a:t>
            </a:r>
            <a:br>
              <a:rPr lang="tr-TR" sz="2000" b="1" dirty="0" smtClean="0"/>
            </a:br>
            <a:r>
              <a:rPr lang="tr-TR" sz="2000" b="1" dirty="0" smtClean="0">
                <a:solidFill>
                  <a:srgbClr val="FF0000"/>
                </a:solidFill>
              </a:rPr>
              <a:t>2- </a:t>
            </a:r>
            <a:r>
              <a:rPr lang="tr-TR" sz="2000" b="1" dirty="0" smtClean="0"/>
              <a:t>İşletmenin Merkezi</a:t>
            </a:r>
            <a:r>
              <a:rPr lang="tr-TR" sz="2000" b="1" dirty="0" smtClean="0">
                <a:solidFill>
                  <a:srgbClr val="FF0000"/>
                </a:solidFill>
              </a:rPr>
              <a:t/>
            </a:r>
            <a:br>
              <a:rPr lang="tr-TR" sz="2000" b="1" dirty="0" smtClean="0">
                <a:solidFill>
                  <a:srgbClr val="FF0000"/>
                </a:solidFill>
              </a:rPr>
            </a:br>
            <a:r>
              <a:rPr lang="tr-TR" sz="2000" b="1" dirty="0" smtClean="0">
                <a:solidFill>
                  <a:srgbClr val="FF0000"/>
                </a:solidFill>
              </a:rPr>
              <a:t>3-</a:t>
            </a:r>
            <a:r>
              <a:rPr lang="tr-TR" sz="2000" b="1" dirty="0" smtClean="0"/>
              <a:t> Ticaret Sicili Numarası</a:t>
            </a:r>
            <a:br>
              <a:rPr lang="tr-TR" sz="2000" b="1" dirty="0" smtClean="0"/>
            </a:br>
            <a:r>
              <a:rPr lang="tr-TR" sz="2000" b="1" dirty="0" smtClean="0"/>
              <a:t/>
            </a:r>
            <a:br>
              <a:rPr lang="tr-TR" sz="2000" b="1" dirty="0" smtClean="0"/>
            </a:br>
            <a:r>
              <a:rPr lang="tr-TR" sz="2000" b="1" u="sng" dirty="0" smtClean="0">
                <a:solidFill>
                  <a:srgbClr val="FF0000"/>
                </a:solidFill>
              </a:rPr>
              <a:t>B- Sermaye Şirketlerinde</a:t>
            </a:r>
            <a:r>
              <a:rPr lang="tr-TR" sz="2000" b="1" dirty="0" smtClean="0"/>
              <a:t/>
            </a:r>
            <a:br>
              <a:rPr lang="tr-TR" sz="2000" b="1" dirty="0" smtClean="0"/>
            </a:br>
            <a:r>
              <a:rPr lang="tr-TR" sz="2000" b="1" dirty="0" smtClean="0"/>
              <a:t>(Anonim, </a:t>
            </a:r>
            <a:r>
              <a:rPr lang="tr-TR" sz="2000" b="1" dirty="0" err="1" smtClean="0"/>
              <a:t>Limited</a:t>
            </a:r>
            <a:r>
              <a:rPr lang="tr-TR" sz="2000" b="1" dirty="0" smtClean="0"/>
              <a:t> ve Sermayesi Paylara Bölünmüş Komandit Şirketler);</a:t>
            </a:r>
            <a:r>
              <a:rPr lang="tr-TR" sz="2000" b="1" dirty="0" smtClean="0">
                <a:solidFill>
                  <a:srgbClr val="FF0000"/>
                </a:solidFill>
              </a:rPr>
              <a:t/>
            </a:r>
            <a:br>
              <a:rPr lang="tr-TR" sz="2000" b="1" dirty="0" smtClean="0">
                <a:solidFill>
                  <a:srgbClr val="FF0000"/>
                </a:solidFill>
              </a:rPr>
            </a:br>
            <a:r>
              <a:rPr lang="tr-TR" sz="2000" b="1" dirty="0" smtClean="0">
                <a:solidFill>
                  <a:srgbClr val="FF0000"/>
                </a:solidFill>
              </a:rPr>
              <a:t>1-</a:t>
            </a:r>
            <a:r>
              <a:rPr lang="tr-TR" sz="2000" b="1" dirty="0" smtClean="0"/>
              <a:t> Ticaret Unvanı</a:t>
            </a:r>
            <a:br>
              <a:rPr lang="tr-TR" sz="2000" b="1" dirty="0" smtClean="0"/>
            </a:br>
            <a:r>
              <a:rPr lang="tr-TR" sz="2000" b="1" dirty="0" smtClean="0">
                <a:solidFill>
                  <a:srgbClr val="FF0000"/>
                </a:solidFill>
              </a:rPr>
              <a:t>2- </a:t>
            </a:r>
            <a:r>
              <a:rPr lang="tr-TR" sz="2000" b="1" dirty="0" smtClean="0"/>
              <a:t>İşletmenin Merkezi</a:t>
            </a:r>
            <a:br>
              <a:rPr lang="tr-TR" sz="2000" b="1" dirty="0" smtClean="0"/>
            </a:br>
            <a:r>
              <a:rPr lang="tr-TR" sz="2000" b="1" dirty="0" smtClean="0">
                <a:solidFill>
                  <a:srgbClr val="FF0000"/>
                </a:solidFill>
              </a:rPr>
              <a:t>3- </a:t>
            </a:r>
            <a:r>
              <a:rPr lang="tr-TR" sz="2000" b="1" dirty="0" smtClean="0"/>
              <a:t>Ticaret Sicili Numarası</a:t>
            </a:r>
            <a:r>
              <a:rPr lang="tr-TR" sz="2000" b="1" dirty="0" smtClean="0">
                <a:solidFill>
                  <a:srgbClr val="FF0000"/>
                </a:solidFill>
              </a:rPr>
              <a:t/>
            </a:r>
            <a:br>
              <a:rPr lang="tr-TR" sz="2000" b="1" dirty="0" smtClean="0">
                <a:solidFill>
                  <a:srgbClr val="FF0000"/>
                </a:solidFill>
              </a:rPr>
            </a:br>
            <a:r>
              <a:rPr lang="tr-TR" sz="2000" b="1" dirty="0" smtClean="0">
                <a:solidFill>
                  <a:srgbClr val="FF0000"/>
                </a:solidFill>
              </a:rPr>
              <a:t>4-</a:t>
            </a:r>
            <a:r>
              <a:rPr lang="tr-TR" sz="2000" b="1" dirty="0" smtClean="0"/>
              <a:t> İnternet Sitesi Adresi (İnternet Sitesi Oluşturmakla Yükümlü Olanlar)</a:t>
            </a:r>
            <a:r>
              <a:rPr lang="tr-TR" sz="2000" dirty="0" smtClean="0"/>
              <a:t/>
            </a:r>
            <a:br>
              <a:rPr lang="tr-TR" sz="2000" dirty="0" smtClean="0"/>
            </a:br>
            <a:endParaRPr lang="tr-TR" sz="2000" b="1" kern="0" dirty="0" smtClean="0">
              <a:solidFill>
                <a:srgbClr val="000000"/>
              </a:solidFill>
              <a:latin typeface="Cambria" pitchFamily="18" charset="0"/>
            </a:endParaRPr>
          </a:p>
        </p:txBody>
      </p:sp>
      <p:sp>
        <p:nvSpPr>
          <p:cNvPr id="3" name="2 Metin kutusu"/>
          <p:cNvSpPr txBox="1"/>
          <p:nvPr/>
        </p:nvSpPr>
        <p:spPr>
          <a:xfrm>
            <a:off x="993775" y="1009650"/>
            <a:ext cx="5943600" cy="492125"/>
          </a:xfrm>
          <a:prstGeom prst="rect">
            <a:avLst/>
          </a:prstGeom>
          <a:noFill/>
        </p:spPr>
        <p:txBody>
          <a:bodyPr>
            <a:spAutoFit/>
          </a:bodyPr>
          <a:lstStyle/>
          <a:p>
            <a:pPr>
              <a:defRPr/>
            </a:pPr>
            <a:r>
              <a:rPr lang="tr-TR" sz="2600" b="1" dirty="0" smtClean="0">
                <a:solidFill>
                  <a:srgbClr val="FF0000"/>
                </a:solidFill>
                <a:latin typeface="+mj-lt"/>
                <a:ea typeface="+mj-ea"/>
                <a:cs typeface="+mj-cs"/>
              </a:rPr>
              <a:t>DİKKAT!</a:t>
            </a:r>
            <a:endParaRPr lang="tr-TR" sz="2600" b="1" dirty="0">
              <a:solidFill>
                <a:srgbClr val="FF0000"/>
              </a:solidFill>
              <a:latin typeface="+mj-lt"/>
              <a:ea typeface="+mj-ea"/>
              <a:cs typeface="+mj-cs"/>
            </a:endParaRPr>
          </a:p>
        </p:txBody>
      </p:sp>
      <p:sp>
        <p:nvSpPr>
          <p:cNvPr id="4" name="3 Slayt Numarası Yer Tutucusu"/>
          <p:cNvSpPr>
            <a:spLocks noGrp="1"/>
          </p:cNvSpPr>
          <p:nvPr>
            <p:ph type="sldNum" sz="quarter" idx="12"/>
          </p:nvPr>
        </p:nvSpPr>
        <p:spPr/>
        <p:txBody>
          <a:bodyPr/>
          <a:lstStyle/>
          <a:p>
            <a:pPr>
              <a:defRPr/>
            </a:pPr>
            <a:fld id="{1D53A59A-0118-4747-9F37-95308D6C7D42}" type="slidenum">
              <a:rPr lang="en-US" smtClean="0"/>
              <a:pPr>
                <a:defRPr/>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85788" y="712788"/>
            <a:ext cx="6694487" cy="814387"/>
          </a:xfrm>
        </p:spPr>
        <p:txBody>
          <a:bodyPr rtlCol="0" anchor="t">
            <a:normAutofit fontScale="90000"/>
          </a:bodyPr>
          <a:lstStyle/>
          <a:p>
            <a:pPr eaLnBrk="1" fontAlgn="auto" hangingPunct="1">
              <a:spcAft>
                <a:spcPts val="0"/>
              </a:spcAft>
              <a:defRPr/>
            </a:pPr>
            <a:r>
              <a:rPr lang="tr-TR" sz="1800" b="1" dirty="0">
                <a:solidFill>
                  <a:srgbClr val="FF0000"/>
                </a:solidFill>
              </a:rPr>
              <a:t/>
            </a:r>
            <a:br>
              <a:rPr lang="tr-TR" sz="1800" b="1" dirty="0">
                <a:solidFill>
                  <a:srgbClr val="FF0000"/>
                </a:solidFill>
              </a:rPr>
            </a:br>
            <a:r>
              <a:rPr lang="tr-TR" sz="1800" b="1" dirty="0">
                <a:solidFill>
                  <a:srgbClr val="FF0000"/>
                </a:solidFill>
              </a:rPr>
              <a:t/>
            </a:r>
            <a:br>
              <a:rPr lang="tr-TR" sz="1800" b="1" dirty="0">
                <a:solidFill>
                  <a:srgbClr val="FF0000"/>
                </a:solidFill>
              </a:rPr>
            </a:br>
            <a:r>
              <a:rPr lang="tr-TR" sz="1800" b="1" dirty="0" smtClean="0"/>
              <a:t/>
            </a:r>
            <a:br>
              <a:rPr lang="tr-TR" sz="1800" b="1" dirty="0" smtClean="0"/>
            </a:br>
            <a:endParaRPr lang="en-US" sz="1800" dirty="0">
              <a:latin typeface="Arial"/>
              <a:cs typeface="Arial"/>
            </a:endParaRPr>
          </a:p>
        </p:txBody>
      </p:sp>
      <p:sp>
        <p:nvSpPr>
          <p:cNvPr id="52227" name="Subtitle 2"/>
          <p:cNvSpPr>
            <a:spLocks noGrp="1"/>
          </p:cNvSpPr>
          <p:nvPr>
            <p:ph type="subTitle" idx="1"/>
          </p:nvPr>
        </p:nvSpPr>
        <p:spPr>
          <a:xfrm>
            <a:off x="585788" y="1319213"/>
            <a:ext cx="7551737" cy="4362450"/>
          </a:xfrm>
        </p:spPr>
        <p:txBody>
          <a:bodyPr/>
          <a:lstStyle/>
          <a:p>
            <a:pPr algn="l" eaLnBrk="1" hangingPunct="1"/>
            <a:endParaRPr lang="tr-TR" sz="1600" dirty="0" smtClean="0">
              <a:solidFill>
                <a:schemeClr val="tx1"/>
              </a:solidFill>
            </a:endParaRPr>
          </a:p>
          <a:p>
            <a:pPr eaLnBrk="1" hangingPunct="1"/>
            <a:endParaRPr lang="tr-TR" sz="6600" b="1" dirty="0" smtClean="0">
              <a:solidFill>
                <a:schemeClr val="tx1"/>
              </a:solidFill>
            </a:endParaRPr>
          </a:p>
          <a:p>
            <a:pPr eaLnBrk="1" hangingPunct="1"/>
            <a:r>
              <a:rPr lang="tr-TR" sz="4000" b="1" dirty="0" smtClean="0">
                <a:solidFill>
                  <a:srgbClr val="FF0000"/>
                </a:solidFill>
              </a:rPr>
              <a:t>TEŞEKKÜR EDERİM. </a:t>
            </a:r>
          </a:p>
          <a:p>
            <a:pPr algn="l" eaLnBrk="1" hangingPunct="1"/>
            <a:endParaRPr lang="tr-TR" sz="2000" dirty="0" smtClean="0">
              <a:solidFill>
                <a:schemeClr val="tx1"/>
              </a:solidFill>
            </a:endParaRPr>
          </a:p>
        </p:txBody>
      </p:sp>
      <p:sp>
        <p:nvSpPr>
          <p:cNvPr id="4" name="3 Slayt Numarası Yer Tutucusu"/>
          <p:cNvSpPr>
            <a:spLocks noGrp="1"/>
          </p:cNvSpPr>
          <p:nvPr>
            <p:ph type="sldNum" sz="quarter" idx="12"/>
          </p:nvPr>
        </p:nvSpPr>
        <p:spPr/>
        <p:txBody>
          <a:bodyPr/>
          <a:lstStyle/>
          <a:p>
            <a:pPr>
              <a:defRPr/>
            </a:pPr>
            <a:fld id="{87F66F5F-BE3E-4097-9A0E-76D6B6DBF55A}" type="slidenum">
              <a:rPr lang="en-US" smtClean="0"/>
              <a:pPr>
                <a:defRPr/>
              </a:pPr>
              <a:t>42</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5488" y="976313"/>
            <a:ext cx="8466137" cy="5503862"/>
          </a:xfrm>
        </p:spPr>
        <p:txBody>
          <a:bodyPr rtlCol="0" anchor="t">
            <a:noAutofit/>
          </a:bodyPr>
          <a:lstStyle/>
          <a:p>
            <a:pPr algn="l" eaLnBrk="1" fontAlgn="auto" hangingPunct="1">
              <a:lnSpc>
                <a:spcPct val="125000"/>
              </a:lnSpc>
              <a:spcAft>
                <a:spcPts val="0"/>
              </a:spcAft>
              <a:buClr>
                <a:srgbClr val="FF0000"/>
              </a:buClr>
              <a:defRPr/>
            </a:pPr>
            <a:r>
              <a:rPr lang="tr-TR" sz="2400" b="1" kern="0" spc="-100" dirty="0" smtClean="0">
                <a:solidFill>
                  <a:srgbClr val="FF0000"/>
                </a:solidFill>
              </a:rPr>
              <a:t>6102 Sayılı Türk Ticaret Kanununun Getirdiği Yenilikler</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t>
            </a:r>
            <a:r>
              <a:rPr lang="tr-TR" sz="2400" b="1" kern="0" spc="-100" dirty="0" smtClean="0"/>
              <a:t>Ticaret Unvanı ve İşletme Adının Korunması İçin </a:t>
            </a:r>
            <a:r>
              <a:rPr lang="tr-TR" sz="2400" b="1" kern="0" spc="-100" dirty="0" smtClean="0"/>
              <a:t>Tedbirler</a:t>
            </a:r>
            <a:r>
              <a:rPr lang="tr-TR" sz="2400" b="1" kern="0" spc="-100" dirty="0" smtClean="0"/>
              <a:t/>
            </a:r>
            <a:br>
              <a:rPr lang="tr-TR" sz="2400" b="1" kern="0" spc="-100" dirty="0" smtClean="0"/>
            </a:br>
            <a:r>
              <a:rPr lang="tr-TR" sz="2400" b="1" kern="0" spc="-100" dirty="0" smtClean="0">
                <a:solidFill>
                  <a:srgbClr val="FF0000"/>
                </a:solidFill>
              </a:rPr>
              <a:t>-  </a:t>
            </a:r>
            <a:r>
              <a:rPr lang="tr-TR" sz="2400" b="1" kern="0" spc="-100" dirty="0" smtClean="0"/>
              <a:t>Ticari İşletme Tanımı Yapılmıştır. </a:t>
            </a:r>
            <a:r>
              <a:rPr lang="tr-TR" sz="2400" b="1" kern="0" spc="-100" dirty="0" smtClean="0"/>
              <a:t>(Buna </a:t>
            </a:r>
            <a:r>
              <a:rPr lang="tr-TR" sz="2400" b="1" kern="0" spc="-100" dirty="0" smtClean="0"/>
              <a:t>göre; ticari işletme, esnaf işletmesi için öngörülen sınırı aşan düzeyde gelir sağlamayı hedef tutan </a:t>
            </a:r>
            <a:br>
              <a:rPr lang="tr-TR" sz="2400" b="1" kern="0" spc="-100" dirty="0" smtClean="0"/>
            </a:br>
            <a:r>
              <a:rPr lang="tr-TR" sz="2400" b="1" kern="0" spc="-100" dirty="0" smtClean="0"/>
              <a:t>faaliyetlerin devamlı ve  bağımsız şekilde yürütüldüğü işletmedir</a:t>
            </a:r>
            <a:r>
              <a:rPr lang="tr-TR" sz="2400" b="1" kern="0" spc="-100" dirty="0" smtClean="0"/>
              <a:t>.)</a:t>
            </a:r>
            <a:r>
              <a:rPr lang="tr-TR" sz="2400" b="1" kern="0" spc="-100" dirty="0" smtClean="0"/>
              <a:t/>
            </a:r>
            <a:br>
              <a:rPr lang="tr-TR" sz="2400" b="1" kern="0" spc="-100" dirty="0" smtClean="0"/>
            </a:br>
            <a:r>
              <a:rPr lang="tr-TR" sz="2400" b="1" kern="0" spc="-100" dirty="0" smtClean="0">
                <a:solidFill>
                  <a:srgbClr val="FF0000"/>
                </a:solidFill>
              </a:rPr>
              <a:t>-</a:t>
            </a:r>
            <a:r>
              <a:rPr lang="tr-TR" sz="2400" b="1" kern="0" spc="-100" dirty="0" smtClean="0"/>
              <a:t>  Sermaye Şirketleri Ticari İşletmelere Dönüşebilecektir</a:t>
            </a:r>
            <a:r>
              <a:rPr lang="tr-TR" sz="2400" b="1" kern="0" spc="-100" dirty="0" smtClean="0"/>
              <a:t>.</a:t>
            </a:r>
            <a:r>
              <a:rPr lang="tr-TR" sz="2400" b="1" kern="0" spc="-100" dirty="0" smtClean="0"/>
              <a:t/>
            </a:r>
            <a:br>
              <a:rPr lang="tr-TR" sz="2400" b="1" kern="0" spc="-100" dirty="0" smtClean="0"/>
            </a:br>
            <a:r>
              <a:rPr lang="tr-TR" sz="2400" b="1" kern="0" spc="-100" dirty="0" smtClean="0">
                <a:solidFill>
                  <a:srgbClr val="FF0000"/>
                </a:solidFill>
              </a:rPr>
              <a:t>- </a:t>
            </a:r>
            <a:r>
              <a:rPr lang="tr-TR" sz="2400" b="1" kern="0" spc="-100" dirty="0" smtClean="0"/>
              <a:t> Defterlerin </a:t>
            </a:r>
            <a:r>
              <a:rPr lang="tr-TR" sz="2400" b="1" kern="0" spc="-100" dirty="0" err="1" smtClean="0"/>
              <a:t>VUK’a</a:t>
            </a:r>
            <a:r>
              <a:rPr lang="tr-TR" sz="2400" b="1" kern="0" spc="-100" dirty="0" smtClean="0"/>
              <a:t> Göre Tutulması, Finansal Tabloların ise             (Bilanço – Gelir Tablosu) Muhasebe Standartlarına Göre Düzenlenmesi Öngörülmüştür .</a:t>
            </a:r>
            <a:br>
              <a:rPr lang="tr-TR" sz="2400" b="1" kern="0" spc="-100" dirty="0" smtClean="0"/>
            </a:br>
            <a:endParaRPr lang="tr-TR" sz="2400" b="1" kern="0" spc="-100" dirty="0" smtClean="0"/>
          </a:p>
        </p:txBody>
      </p:sp>
      <p:sp>
        <p:nvSpPr>
          <p:cNvPr id="3" name="2 Slayt Numarası Yer Tutucusu"/>
          <p:cNvSpPr>
            <a:spLocks noGrp="1"/>
          </p:cNvSpPr>
          <p:nvPr>
            <p:ph type="sldNum" sz="quarter" idx="12"/>
          </p:nvPr>
        </p:nvSpPr>
        <p:spPr/>
        <p:txBody>
          <a:bodyPr/>
          <a:lstStyle/>
          <a:p>
            <a:pPr>
              <a:defRPr/>
            </a:pPr>
            <a:fld id="{9D950FD2-4056-4249-8D01-9AF61C92E591}" type="slidenum">
              <a:rPr lang="en-US" smtClean="0"/>
              <a:pPr>
                <a:defRPr/>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25488" y="1008063"/>
            <a:ext cx="8466137" cy="5503862"/>
          </a:xfrm>
        </p:spPr>
        <p:txBody>
          <a:bodyPr rtlCol="0" anchor="t">
            <a:noAutofit/>
          </a:bodyPr>
          <a:lstStyle/>
          <a:p>
            <a:pPr algn="l" eaLnBrk="1" fontAlgn="auto" hangingPunct="1">
              <a:lnSpc>
                <a:spcPct val="125000"/>
              </a:lnSpc>
              <a:spcAft>
                <a:spcPts val="0"/>
              </a:spcAft>
              <a:buClr>
                <a:srgbClr val="FF0000"/>
              </a:buClr>
              <a:defRPr/>
            </a:pPr>
            <a:r>
              <a:rPr lang="tr-TR" sz="2400" b="1" kern="0" spc="-100" dirty="0" smtClean="0">
                <a:solidFill>
                  <a:srgbClr val="FF0000"/>
                </a:solidFill>
              </a:rPr>
              <a:t>6102 Sayılı Türk Ticaret Kanununun Getirdiği Yenilikler</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t/>
            </a:r>
            <a:br>
              <a:rPr lang="tr-TR" sz="2400" b="1" kern="0" spc="-100" dirty="0" smtClean="0"/>
            </a:br>
            <a:r>
              <a:rPr lang="tr-TR" sz="2400" b="1" kern="0" spc="-100" dirty="0" smtClean="0">
                <a:solidFill>
                  <a:srgbClr val="FF0000"/>
                </a:solidFill>
              </a:rPr>
              <a:t>- </a:t>
            </a:r>
            <a:r>
              <a:rPr lang="tr-TR" sz="2400" b="1" kern="0" spc="-100" dirty="0" smtClean="0"/>
              <a:t> İşletme Konusu Dışında Üçüncü Kişilerle Yapılan İşlemler Artık Şirketi Bağlayacak</a:t>
            </a:r>
            <a:br>
              <a:rPr lang="tr-TR" sz="2400" b="1" kern="0" spc="-100" dirty="0" smtClean="0"/>
            </a:br>
            <a:r>
              <a:rPr lang="tr-TR" sz="2400" b="1" kern="0" spc="-100" dirty="0" smtClean="0">
                <a:solidFill>
                  <a:srgbClr val="FF0000"/>
                </a:solidFill>
              </a:rPr>
              <a:t>- </a:t>
            </a:r>
            <a:r>
              <a:rPr lang="tr-TR" sz="2400" b="1" kern="0" spc="-100" dirty="0" smtClean="0"/>
              <a:t> Şirketlerin Birleşme, Bölünme ve Tür Değiştirmesinde Yeni Esaslar</a:t>
            </a:r>
            <a:br>
              <a:rPr lang="tr-TR" sz="2400" b="1" kern="0" spc="-100" dirty="0" smtClean="0"/>
            </a:br>
            <a:r>
              <a:rPr lang="tr-TR" sz="2400" b="1" kern="0" spc="-100" dirty="0" smtClean="0">
                <a:solidFill>
                  <a:srgbClr val="FF0000"/>
                </a:solidFill>
              </a:rPr>
              <a:t>- </a:t>
            </a:r>
            <a:r>
              <a:rPr lang="tr-TR" sz="2400" b="1" kern="0" spc="-100" dirty="0" smtClean="0"/>
              <a:t> Alacaklıları ve Şirket Çalışanlarını Koruyucu Düzenlemeler</a:t>
            </a:r>
            <a:br>
              <a:rPr lang="tr-TR" sz="2400" b="1" kern="0" spc="-100" dirty="0" smtClean="0"/>
            </a:br>
            <a:r>
              <a:rPr lang="tr-TR" sz="2400" b="1" kern="0" spc="-100" dirty="0" smtClean="0">
                <a:solidFill>
                  <a:srgbClr val="FF0000"/>
                </a:solidFill>
              </a:rPr>
              <a:t>- </a:t>
            </a:r>
            <a:r>
              <a:rPr lang="tr-TR" sz="2400" b="1" kern="0" spc="-100" dirty="0" smtClean="0"/>
              <a:t> Şirketler Topluluğu</a:t>
            </a:r>
            <a:br>
              <a:rPr lang="tr-TR" sz="2400" b="1" kern="0" spc="-100" dirty="0" smtClean="0"/>
            </a:br>
            <a:r>
              <a:rPr lang="tr-TR" sz="2400" b="1" kern="0" spc="-100" dirty="0" smtClean="0">
                <a:solidFill>
                  <a:srgbClr val="FF0000"/>
                </a:solidFill>
              </a:rPr>
              <a:t>- </a:t>
            </a:r>
            <a:r>
              <a:rPr lang="tr-TR" sz="2400" b="1" kern="0" spc="-100" dirty="0" smtClean="0"/>
              <a:t> Bağımsız Denetim ( Bağımsız Denetime Tabi Olacak Şirketleri Belirleme Yetkisi </a:t>
            </a:r>
            <a:r>
              <a:rPr lang="tr-TR" sz="2400" b="1" kern="0" spc="-100" dirty="0" smtClean="0">
                <a:solidFill>
                  <a:srgbClr val="FF0000"/>
                </a:solidFill>
              </a:rPr>
              <a:t>Bakanlar Kurulu’na </a:t>
            </a:r>
            <a:r>
              <a:rPr lang="tr-TR" sz="2400" b="1" kern="0" spc="-100" dirty="0" smtClean="0"/>
              <a:t>Verilmiştir.) </a:t>
            </a:r>
          </a:p>
        </p:txBody>
      </p:sp>
      <p:sp>
        <p:nvSpPr>
          <p:cNvPr id="3" name="2 Slayt Numarası Yer Tutucusu"/>
          <p:cNvSpPr>
            <a:spLocks noGrp="1"/>
          </p:cNvSpPr>
          <p:nvPr>
            <p:ph type="sldNum" sz="quarter" idx="12"/>
          </p:nvPr>
        </p:nvSpPr>
        <p:spPr/>
        <p:txBody>
          <a:bodyPr/>
          <a:lstStyle/>
          <a:p>
            <a:pPr>
              <a:defRPr/>
            </a:pPr>
            <a:fld id="{F0BD8C49-A0BA-4978-B6D9-B5F2D90DC7B4}" type="slidenum">
              <a:rPr lang="en-US" smtClean="0"/>
              <a:pPr>
                <a:defRPr/>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09613" y="786405"/>
            <a:ext cx="8466137" cy="5503863"/>
          </a:xfrm>
        </p:spPr>
        <p:txBody>
          <a:bodyPr rtlCol="0" anchor="t">
            <a:noAutofit/>
          </a:bodyPr>
          <a:lstStyle/>
          <a:p>
            <a:pPr algn="l" eaLnBrk="1" fontAlgn="auto" hangingPunct="1">
              <a:lnSpc>
                <a:spcPct val="120000"/>
              </a:lnSpc>
              <a:spcAft>
                <a:spcPts val="0"/>
              </a:spcAft>
              <a:buClr>
                <a:srgbClr val="FF0000"/>
              </a:buClr>
              <a:defRPr/>
            </a:pPr>
            <a:r>
              <a:rPr lang="tr-TR" sz="2400" b="1" kern="0" spc="-100" dirty="0" smtClean="0">
                <a:solidFill>
                  <a:srgbClr val="FF0000"/>
                </a:solidFill>
              </a:rPr>
              <a:t>Anonim Şirketlere Getirilen </a:t>
            </a:r>
            <a:r>
              <a:rPr lang="tr-TR" sz="2400" b="1" kern="0" spc="-100" dirty="0" smtClean="0">
                <a:solidFill>
                  <a:srgbClr val="FF0000"/>
                </a:solidFill>
              </a:rPr>
              <a:t>Yenilikler</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t>
            </a:r>
            <a:r>
              <a:rPr lang="tr-TR" sz="2400" b="1" kern="0" spc="-100" dirty="0" smtClean="0"/>
              <a:t>Tek Kişilik Anonim Şirket Kurulabilecek.</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t>
            </a:r>
            <a:r>
              <a:rPr lang="tr-TR" sz="2400" b="1" kern="0" spc="-100" dirty="0" smtClean="0"/>
              <a:t>Şarta Bağlı Sermaye Artırımı İmkanı </a:t>
            </a:r>
            <a:r>
              <a:rPr lang="tr-TR" sz="2400" b="1" kern="0" spc="-100" dirty="0" smtClean="0"/>
              <a:t>Getirilmiştir. (Genel  </a:t>
            </a:r>
            <a:r>
              <a:rPr lang="tr-TR" sz="2400" b="1" kern="0" spc="-100" dirty="0" smtClean="0"/>
              <a:t>Kurul,  Yeni  Çıkarılan  Tahviller  </a:t>
            </a:r>
            <a:r>
              <a:rPr lang="tr-TR" sz="2400" b="1" kern="0" spc="-100" dirty="0" smtClean="0"/>
              <a:t>veya  </a:t>
            </a:r>
            <a:r>
              <a:rPr lang="tr-TR" sz="2400" b="1" kern="0" spc="-100" dirty="0" smtClean="0"/>
              <a:t>Benzeri Borçlanma Araçları  Nedeniyle,  Şirketten  </a:t>
            </a:r>
            <a:r>
              <a:rPr lang="tr-TR" sz="2400" b="1" kern="0" spc="-100" dirty="0" smtClean="0"/>
              <a:t>veya </a:t>
            </a:r>
            <a:r>
              <a:rPr lang="tr-TR" sz="2400" b="1" kern="0" spc="-100" dirty="0" smtClean="0"/>
              <a:t>Topluluk Şirketlerinden Alacaklı Olanlara </a:t>
            </a:r>
            <a:r>
              <a:rPr lang="tr-TR" sz="2400" b="1" kern="0" spc="-100" dirty="0" smtClean="0"/>
              <a:t>veya </a:t>
            </a:r>
            <a:r>
              <a:rPr lang="tr-TR" sz="2400" b="1" kern="0" spc="-100" dirty="0" smtClean="0"/>
              <a:t>Çalışanlara, Esas Sözleşmede Değiştirme </a:t>
            </a:r>
            <a:r>
              <a:rPr lang="tr-TR" sz="2400" b="1" kern="0" spc="-100" dirty="0" smtClean="0"/>
              <a:t>veya </a:t>
            </a:r>
            <a:r>
              <a:rPr lang="tr-TR" sz="2400" b="1" kern="0" spc="-100" dirty="0" smtClean="0"/>
              <a:t>Alım Haklarını Kullanmak Yoluyla </a:t>
            </a:r>
            <a:r>
              <a:rPr lang="tr-TR" sz="2400" b="1" kern="0" spc="-100" dirty="0" smtClean="0"/>
              <a:t>Yeni </a:t>
            </a:r>
            <a:r>
              <a:rPr lang="tr-TR" sz="2400" b="1" kern="0" spc="-100" dirty="0" smtClean="0"/>
              <a:t>Payları Edinmek Hakkı  Sağlamak Suretiyle, Sermayenin Şarta Bağlı Artırılmasına Karar Verebilecektir</a:t>
            </a:r>
            <a:r>
              <a:rPr lang="tr-TR" sz="2400" b="1" kern="0" spc="-100" dirty="0" smtClean="0"/>
              <a:t>.)</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t>
            </a:r>
            <a:r>
              <a:rPr lang="tr-TR" sz="2400" b="1" kern="0" spc="-100" dirty="0" smtClean="0"/>
              <a:t>Bir </a:t>
            </a:r>
            <a:r>
              <a:rPr lang="tr-TR" sz="2400" b="1" kern="0" spc="-100" dirty="0" smtClean="0"/>
              <a:t>Şirketin  </a:t>
            </a:r>
            <a:r>
              <a:rPr lang="tr-TR" sz="2400" b="1" kern="0" spc="-100" dirty="0" smtClean="0"/>
              <a:t>K</a:t>
            </a:r>
            <a:r>
              <a:rPr lang="tr-TR" sz="2400" b="1" kern="0" spc="-100" dirty="0" smtClean="0"/>
              <a:t>endi  </a:t>
            </a:r>
            <a:r>
              <a:rPr lang="tr-TR" sz="2400" b="1" kern="0" spc="-100" dirty="0" smtClean="0"/>
              <a:t>P</a:t>
            </a:r>
            <a:r>
              <a:rPr lang="tr-TR" sz="2400" b="1" kern="0" spc="-100" dirty="0" smtClean="0"/>
              <a:t>aylarını</a:t>
            </a:r>
            <a:r>
              <a:rPr lang="tr-TR" sz="2400" b="1" kern="0" spc="-100" dirty="0" smtClean="0"/>
              <a:t>,  </a:t>
            </a:r>
            <a:r>
              <a:rPr lang="tr-TR" sz="2400" b="1" kern="0" spc="-100" dirty="0" smtClean="0"/>
              <a:t>Esas  </a:t>
            </a:r>
            <a:r>
              <a:rPr lang="tr-TR" sz="2400" b="1" kern="0" spc="-100" dirty="0" smtClean="0"/>
              <a:t>veya </a:t>
            </a:r>
            <a:r>
              <a:rPr lang="tr-TR" sz="2400" b="1" kern="0" spc="-100" dirty="0" smtClean="0"/>
              <a:t>Çıkarılmış  </a:t>
            </a:r>
            <a:r>
              <a:rPr lang="tr-TR" sz="2400" b="1" kern="0" spc="-100" dirty="0" smtClean="0"/>
              <a:t>S</a:t>
            </a:r>
            <a:r>
              <a:rPr lang="tr-TR" sz="2400" b="1" kern="0" spc="-100" dirty="0" smtClean="0"/>
              <a:t>ermayesinin  </a:t>
            </a:r>
            <a:r>
              <a:rPr lang="tr-TR" sz="2400" b="1" kern="0" spc="-100" dirty="0" smtClean="0"/>
              <a:t>O</a:t>
            </a:r>
            <a:r>
              <a:rPr lang="tr-TR" sz="2400" b="1" kern="0" spc="-100" dirty="0" smtClean="0"/>
              <a:t>nda  </a:t>
            </a:r>
            <a:r>
              <a:rPr lang="tr-TR" sz="2400" b="1" kern="0" spc="-100" dirty="0" smtClean="0"/>
              <a:t>B</a:t>
            </a:r>
            <a:r>
              <a:rPr lang="tr-TR" sz="2400" b="1" kern="0" spc="-100" dirty="0" smtClean="0"/>
              <a:t>irini  </a:t>
            </a:r>
            <a:r>
              <a:rPr lang="tr-TR" sz="2400" b="1" kern="0" spc="-100" dirty="0" smtClean="0"/>
              <a:t>A</a:t>
            </a:r>
            <a:r>
              <a:rPr lang="tr-TR" sz="2400" b="1" kern="0" spc="-100" dirty="0" smtClean="0"/>
              <a:t>şmayacak </a:t>
            </a:r>
            <a:r>
              <a:rPr lang="tr-TR" sz="2400" b="1" kern="0" spc="-100" dirty="0" smtClean="0"/>
              <a:t>M</a:t>
            </a:r>
            <a:r>
              <a:rPr lang="tr-TR" sz="2400" b="1" kern="0" spc="-100" dirty="0" smtClean="0"/>
              <a:t>iktarda</a:t>
            </a:r>
            <a:r>
              <a:rPr lang="tr-TR" sz="2400" b="1" kern="0" spc="-100" dirty="0" smtClean="0"/>
              <a:t>, </a:t>
            </a:r>
            <a:r>
              <a:rPr lang="tr-TR" sz="2400" b="1" kern="0" spc="-100" dirty="0" smtClean="0"/>
              <a:t>İvazlı </a:t>
            </a:r>
            <a:r>
              <a:rPr lang="tr-TR" sz="2400" b="1" kern="0" spc="-100" dirty="0" smtClean="0"/>
              <a:t>O</a:t>
            </a:r>
            <a:r>
              <a:rPr lang="tr-TR" sz="2400" b="1" kern="0" spc="-100" dirty="0" smtClean="0"/>
              <a:t>larak </a:t>
            </a:r>
            <a:r>
              <a:rPr lang="tr-TR" sz="2400" b="1" kern="0" spc="-100" dirty="0" smtClean="0"/>
              <a:t>İ</a:t>
            </a:r>
            <a:r>
              <a:rPr lang="tr-TR" sz="2400" b="1" kern="0" spc="-100" dirty="0" smtClean="0"/>
              <a:t>ktisap </a:t>
            </a:r>
            <a:r>
              <a:rPr lang="tr-TR" sz="2400" b="1" kern="0" spc="-100" dirty="0" smtClean="0"/>
              <a:t>ve </a:t>
            </a:r>
            <a:r>
              <a:rPr lang="tr-TR" sz="2400" b="1" kern="0" spc="-100" dirty="0" smtClean="0"/>
              <a:t>Rehin </a:t>
            </a:r>
            <a:r>
              <a:rPr lang="tr-TR" sz="2400" b="1" kern="0" spc="-100" dirty="0" smtClean="0"/>
              <a:t>Ol</a:t>
            </a:r>
            <a:r>
              <a:rPr lang="tr-TR" sz="2400" b="1" kern="0" spc="-100" dirty="0" smtClean="0"/>
              <a:t>arak </a:t>
            </a:r>
            <a:r>
              <a:rPr lang="tr-TR" sz="2400" b="1" kern="0" spc="-100" dirty="0" smtClean="0"/>
              <a:t>K</a:t>
            </a:r>
            <a:r>
              <a:rPr lang="tr-TR" sz="2400" b="1" kern="0" spc="-100" dirty="0" smtClean="0"/>
              <a:t>abul </a:t>
            </a:r>
            <a:r>
              <a:rPr lang="tr-TR" sz="2400" b="1" kern="0" spc="-100" dirty="0" smtClean="0"/>
              <a:t>E</a:t>
            </a:r>
            <a:r>
              <a:rPr lang="tr-TR" sz="2400" b="1" kern="0" spc="-100" dirty="0" smtClean="0"/>
              <a:t>tmesine </a:t>
            </a:r>
            <a:r>
              <a:rPr lang="tr-TR" sz="2400" b="1" kern="0" spc="-100" dirty="0" smtClean="0"/>
              <a:t>İ</a:t>
            </a:r>
            <a:r>
              <a:rPr lang="tr-TR" sz="2400" b="1" kern="0" spc="-100" dirty="0" smtClean="0"/>
              <a:t>mkan Sağlanmıştır.</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t>
            </a:r>
            <a:r>
              <a:rPr lang="tr-TR" sz="2400" b="1" kern="0" spc="-100" dirty="0" smtClean="0"/>
              <a:t>Halka Açık Olmayan Şirketlerde de Birikimli Oy Kullanılabilecek</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t/>
            </a:r>
            <a:br>
              <a:rPr lang="tr-TR" sz="2400" b="1" kern="0" spc="-100" dirty="0" smtClean="0"/>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endParaRPr lang="tr-TR" sz="2400" b="1" kern="0" spc="-100" dirty="0" smtClean="0"/>
          </a:p>
        </p:txBody>
      </p:sp>
      <p:sp>
        <p:nvSpPr>
          <p:cNvPr id="3" name="2 Slayt Numarası Yer Tutucusu"/>
          <p:cNvSpPr>
            <a:spLocks noGrp="1"/>
          </p:cNvSpPr>
          <p:nvPr>
            <p:ph type="sldNum" sz="quarter" idx="12"/>
          </p:nvPr>
        </p:nvSpPr>
        <p:spPr/>
        <p:txBody>
          <a:bodyPr/>
          <a:lstStyle/>
          <a:p>
            <a:pPr>
              <a:defRPr/>
            </a:pPr>
            <a:fld id="{DE4DE822-2F6C-4133-A29F-56DA52FCBE85}" type="slidenum">
              <a:rPr lang="en-US" smtClean="0"/>
              <a:pPr>
                <a:defRPr/>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77863" y="849313"/>
            <a:ext cx="8466137" cy="5503862"/>
          </a:xfrm>
        </p:spPr>
        <p:txBody>
          <a:bodyPr rtlCol="0" anchor="t">
            <a:noAutofit/>
          </a:bodyPr>
          <a:lstStyle/>
          <a:p>
            <a:pPr algn="l" eaLnBrk="1" fontAlgn="auto" hangingPunct="1">
              <a:lnSpc>
                <a:spcPct val="90000"/>
              </a:lnSpc>
              <a:spcAft>
                <a:spcPts val="0"/>
              </a:spcAft>
              <a:buClr>
                <a:srgbClr val="FF0000"/>
              </a:buClr>
              <a:defRPr/>
            </a:pPr>
            <a:r>
              <a:rPr lang="tr-TR" sz="2400" b="1" kern="0" spc="-100" dirty="0" smtClean="0">
                <a:solidFill>
                  <a:srgbClr val="FF0000"/>
                </a:solidFill>
              </a:rPr>
              <a:t>Anonim Şirketlere Getirilen Yenilikler</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t>
            </a:r>
            <a:r>
              <a:rPr lang="tr-TR" sz="2400" b="1" kern="0" spc="-100" dirty="0" smtClean="0"/>
              <a:t>Pay Sahiplerinin Şirketten Borç Alabilmeleri Belirli</a:t>
            </a:r>
            <a:br>
              <a:rPr lang="tr-TR" sz="2400" b="1" kern="0" spc="-100" dirty="0" smtClean="0"/>
            </a:br>
            <a:r>
              <a:rPr lang="tr-TR" sz="2400" b="1" kern="0" spc="-100" dirty="0" smtClean="0"/>
              <a:t>Şartlara Bağlanmıştır.</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t/>
            </a:r>
            <a:br>
              <a:rPr lang="tr-TR" sz="2400" b="1" kern="0" spc="-100" dirty="0" smtClean="0"/>
            </a:br>
            <a:r>
              <a:rPr lang="tr-TR" sz="2400" b="1" kern="0" spc="-100" dirty="0" smtClean="0"/>
              <a:t>	</a:t>
            </a:r>
            <a:r>
              <a:rPr lang="tr-TR" sz="2400" b="1" kern="0" spc="-100" dirty="0" smtClean="0">
                <a:solidFill>
                  <a:srgbClr val="FF0000"/>
                </a:solidFill>
              </a:rPr>
              <a:t>1.</a:t>
            </a:r>
            <a:r>
              <a:rPr lang="tr-TR" sz="2400" b="1" kern="0" spc="-100" dirty="0" smtClean="0"/>
              <a:t> Sermaye Taahhüdünden Doğan Vadesi Gelmiş Borçların    Ödenmiş Olması,</a:t>
            </a:r>
            <a:br>
              <a:rPr lang="tr-TR" sz="2400" b="1" kern="0" spc="-100" dirty="0" smtClean="0"/>
            </a:br>
            <a:r>
              <a:rPr lang="tr-TR" sz="2400" b="1" kern="0" spc="-100" dirty="0" smtClean="0"/>
              <a:t/>
            </a:r>
            <a:br>
              <a:rPr lang="tr-TR" sz="2400" b="1" kern="0" spc="-100" dirty="0" smtClean="0"/>
            </a:br>
            <a:r>
              <a:rPr lang="tr-TR" sz="2400" b="1" kern="0" spc="-100" dirty="0" smtClean="0"/>
              <a:t>	</a:t>
            </a:r>
            <a:r>
              <a:rPr lang="tr-TR" sz="2400" b="1" kern="0" spc="-100" dirty="0" smtClean="0">
                <a:solidFill>
                  <a:srgbClr val="FF0000"/>
                </a:solidFill>
              </a:rPr>
              <a:t>2. </a:t>
            </a:r>
            <a:r>
              <a:rPr lang="tr-TR" sz="2400" b="1" kern="0" spc="-100" dirty="0" smtClean="0"/>
              <a:t>Serbest Yedek Akçelerle Birlikte Karın Geçmiş Yıl Zararlarını Karşılıyor Olması</a:t>
            </a: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r>
            <a:br>
              <a:rPr lang="tr-TR" sz="2400" b="1" kern="0" spc="-100" dirty="0" smtClean="0">
                <a:solidFill>
                  <a:srgbClr val="FF0000"/>
                </a:solidFill>
              </a:rPr>
            </a:br>
            <a:r>
              <a:rPr lang="tr-TR" sz="2400" b="1" kern="0" spc="-100" dirty="0" smtClean="0">
                <a:solidFill>
                  <a:srgbClr val="FF0000"/>
                </a:solidFill>
              </a:rPr>
              <a:t>	</a:t>
            </a:r>
            <a:r>
              <a:rPr lang="tr-TR" sz="2400" b="1" kern="0" spc="-100" dirty="0" smtClean="0">
                <a:solidFill>
                  <a:srgbClr val="FF0000"/>
                </a:solidFill>
              </a:rPr>
              <a:t>                Halinde</a:t>
            </a:r>
            <a:r>
              <a:rPr lang="tr-TR" sz="2400" b="1" kern="0" spc="-100" dirty="0" smtClean="0">
                <a:solidFill>
                  <a:srgbClr val="FF0000"/>
                </a:solidFill>
              </a:rPr>
              <a:t> </a:t>
            </a:r>
            <a:r>
              <a:rPr lang="tr-TR" sz="2400" b="1" kern="0" spc="-100" dirty="0" smtClean="0">
                <a:solidFill>
                  <a:srgbClr val="FF0000"/>
                </a:solidFill>
              </a:rPr>
              <a:t>Pay Sahipleri Şirkete Borçlanabilirler </a:t>
            </a:r>
            <a:br>
              <a:rPr lang="tr-TR" sz="2400" b="1" kern="0" spc="-100" dirty="0" smtClean="0">
                <a:solidFill>
                  <a:srgbClr val="FF0000"/>
                </a:solidFill>
              </a:rPr>
            </a:br>
            <a:r>
              <a:rPr lang="tr-TR" sz="2400" b="1" kern="0" spc="-100" dirty="0" smtClean="0"/>
              <a:t/>
            </a:r>
            <a:br>
              <a:rPr lang="tr-TR" sz="2400" b="1" kern="0" spc="-100" dirty="0" smtClean="0"/>
            </a:br>
            <a:r>
              <a:rPr lang="tr-TR" sz="2400" b="1" kern="0" spc="-100" dirty="0" smtClean="0"/>
              <a:t>Pay Sahibi Olamayan Yönetim Kurulu Üyeleri ile Yönetim Kurulu Üyelerinin Pay Sahibi Olmayan Üçüncü Dereceye Kadar Kan ve Kayın Hısımları Şirkete Nakit Olarak Borçlanamaz.</a:t>
            </a:r>
          </a:p>
        </p:txBody>
      </p:sp>
      <p:sp>
        <p:nvSpPr>
          <p:cNvPr id="4" name="3 Slayt Numarası Yer Tutucusu"/>
          <p:cNvSpPr>
            <a:spLocks noGrp="1"/>
          </p:cNvSpPr>
          <p:nvPr>
            <p:ph type="sldNum" sz="quarter" idx="12"/>
          </p:nvPr>
        </p:nvSpPr>
        <p:spPr/>
        <p:txBody>
          <a:bodyPr/>
          <a:lstStyle/>
          <a:p>
            <a:pPr>
              <a:defRPr/>
            </a:pPr>
            <a:fld id="{36B4D371-A8D7-489C-9A8B-4A0D403AB374}" type="slidenum">
              <a:rPr lang="en-US" smtClean="0"/>
              <a:pPr>
                <a:defRPr/>
              </a:pPr>
              <a:t>8</a:t>
            </a:fld>
            <a:endParaRPr lang="en-US"/>
          </a:p>
        </p:txBody>
      </p:sp>
      <p:sp>
        <p:nvSpPr>
          <p:cNvPr id="6" name="5 Aşağı Ok"/>
          <p:cNvSpPr/>
          <p:nvPr/>
        </p:nvSpPr>
        <p:spPr>
          <a:xfrm>
            <a:off x="3011488" y="4098925"/>
            <a:ext cx="2852737" cy="661988"/>
          </a:xfrm>
          <a:prstGeom prst="down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tr-T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50900" y="1133475"/>
            <a:ext cx="8466138" cy="5503863"/>
          </a:xfrm>
        </p:spPr>
        <p:txBody>
          <a:bodyPr rtlCol="0" anchor="t">
            <a:noAutofit/>
          </a:bodyPr>
          <a:lstStyle/>
          <a:p>
            <a:pPr algn="l" eaLnBrk="1" fontAlgn="auto" hangingPunct="1">
              <a:lnSpc>
                <a:spcPct val="90000"/>
              </a:lnSpc>
              <a:spcAft>
                <a:spcPts val="0"/>
              </a:spcAft>
              <a:buClr>
                <a:srgbClr val="FF0000"/>
              </a:buClr>
              <a:defRPr/>
            </a:pPr>
            <a:r>
              <a:rPr lang="tr-TR" sz="2500" b="1" kern="0" spc="-100" dirty="0" smtClean="0">
                <a:solidFill>
                  <a:srgbClr val="FF0000"/>
                </a:solidFill>
              </a:rPr>
              <a:t>Anonim Şirketlerde Yönetim Kurullarına İlişkin</a:t>
            </a:r>
            <a:br>
              <a:rPr lang="tr-TR" sz="2500" b="1" kern="0" spc="-100" dirty="0" smtClean="0">
                <a:solidFill>
                  <a:srgbClr val="FF0000"/>
                </a:solidFill>
              </a:rPr>
            </a:br>
            <a:r>
              <a:rPr lang="tr-TR" sz="2500" b="1" kern="0" spc="-100" dirty="0" smtClean="0">
                <a:solidFill>
                  <a:srgbClr val="FF0000"/>
                </a:solidFill>
              </a:rPr>
              <a:t>Düzenlemeler</a:t>
            </a:r>
            <a:br>
              <a:rPr lang="tr-TR" sz="2500" b="1" kern="0" spc="-100" dirty="0" smtClean="0">
                <a:solidFill>
                  <a:srgbClr val="FF0000"/>
                </a:solidFill>
              </a:rPr>
            </a:br>
            <a:r>
              <a:rPr lang="tr-TR" sz="2500" b="1" kern="0" spc="-100" dirty="0" smtClean="0">
                <a:solidFill>
                  <a:srgbClr val="FF0000"/>
                </a:solidFill>
              </a:rPr>
              <a:t/>
            </a:r>
            <a:br>
              <a:rPr lang="tr-TR" sz="2500" b="1" kern="0" spc="-100" dirty="0" smtClean="0">
                <a:solidFill>
                  <a:srgbClr val="FF0000"/>
                </a:solidFill>
              </a:rPr>
            </a:br>
            <a:r>
              <a:rPr lang="tr-TR" sz="2500" b="1" kern="0" spc="-100" dirty="0" smtClean="0">
                <a:solidFill>
                  <a:srgbClr val="FF0000"/>
                </a:solidFill>
              </a:rPr>
              <a:t/>
            </a:r>
            <a:br>
              <a:rPr lang="tr-TR" sz="2500" b="1" kern="0" spc="-100" dirty="0" smtClean="0">
                <a:solidFill>
                  <a:srgbClr val="FF0000"/>
                </a:solidFill>
              </a:rPr>
            </a:br>
            <a:r>
              <a:rPr lang="tr-TR" sz="2500" b="1" kern="0" spc="-100" dirty="0" smtClean="0">
                <a:solidFill>
                  <a:srgbClr val="FF0000"/>
                </a:solidFill>
              </a:rPr>
              <a:t>-  </a:t>
            </a:r>
            <a:r>
              <a:rPr lang="tr-TR" sz="2500" b="1" kern="0" spc="-100" dirty="0" smtClean="0"/>
              <a:t>Anonim Şirket Yönetim Kurulları İç Yönerge Hazırlayacak</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 </a:t>
            </a:r>
            <a:r>
              <a:rPr lang="tr-TR" sz="2500" b="1" kern="0" spc="-100" dirty="0" smtClean="0"/>
              <a:t> Anonim Şirket Yönetim Kurulları, Türkiye Muhasebe Standartlarına Göre Tutulmuş Finansal Tabloları Genel Kurula Sunmakla Yükümlü Olacak</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 </a:t>
            </a:r>
            <a:r>
              <a:rPr lang="tr-TR" sz="2500" b="1" kern="0" spc="-100" dirty="0" smtClean="0"/>
              <a:t> Anonim Şirket Yönetim Kurulları Gerekli Hallerde Riskin Erken Teşhisi Komitesi Kuracak</a:t>
            </a:r>
            <a:br>
              <a:rPr lang="tr-TR" sz="2500" b="1" kern="0" spc="-100" dirty="0" smtClean="0"/>
            </a:br>
            <a:r>
              <a:rPr lang="tr-TR" sz="2500" b="1" kern="0" spc="-100" dirty="0" smtClean="0"/>
              <a:t/>
            </a:r>
            <a:br>
              <a:rPr lang="tr-TR" sz="2500" b="1" kern="0" spc="-100" dirty="0" smtClean="0"/>
            </a:br>
            <a:r>
              <a:rPr lang="tr-TR" sz="2500" b="1" kern="0" spc="-100" dirty="0" smtClean="0">
                <a:solidFill>
                  <a:srgbClr val="FF0000"/>
                </a:solidFill>
              </a:rPr>
              <a:t>- </a:t>
            </a:r>
            <a:r>
              <a:rPr lang="tr-TR" sz="2500" b="1" kern="0" spc="-100" dirty="0" smtClean="0"/>
              <a:t> Yönetim Kurulu Üyeleri, Görev Kusurlarıyla Şirkete Verebilecekleri Zarar İçin İsteğe Bağlı Olarak Sigorta Yaptırabilecek</a:t>
            </a:r>
            <a:br>
              <a:rPr lang="tr-TR" sz="2500" b="1" kern="0" spc="-100" dirty="0" smtClean="0"/>
            </a:br>
            <a:r>
              <a:rPr lang="tr-TR" sz="2500" b="1" kern="0" spc="-100" dirty="0" smtClean="0">
                <a:solidFill>
                  <a:srgbClr val="FF0000"/>
                </a:solidFill>
              </a:rPr>
              <a:t/>
            </a:r>
            <a:br>
              <a:rPr lang="tr-TR" sz="2500" b="1" kern="0" spc="-100" dirty="0" smtClean="0">
                <a:solidFill>
                  <a:srgbClr val="FF0000"/>
                </a:solidFill>
              </a:rPr>
            </a:br>
            <a:endParaRPr lang="tr-TR" sz="2500" b="1" kern="0" spc="-100" dirty="0" smtClean="0"/>
          </a:p>
        </p:txBody>
      </p:sp>
      <p:sp>
        <p:nvSpPr>
          <p:cNvPr id="3" name="2 Slayt Numarası Yer Tutucusu"/>
          <p:cNvSpPr>
            <a:spLocks noGrp="1"/>
          </p:cNvSpPr>
          <p:nvPr>
            <p:ph type="sldNum" sz="quarter" idx="12"/>
          </p:nvPr>
        </p:nvSpPr>
        <p:spPr/>
        <p:txBody>
          <a:bodyPr/>
          <a:lstStyle/>
          <a:p>
            <a:pPr>
              <a:defRPr/>
            </a:pPr>
            <a:fld id="{0244B6A4-3751-43D6-8ADC-059DEC4C9124}"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1437</TotalTime>
  <Words>1508</Words>
  <Application>Microsoft Office PowerPoint</Application>
  <PresentationFormat>Ekran Gösterisi (4:3)</PresentationFormat>
  <Paragraphs>308</Paragraphs>
  <Slides>42</Slides>
  <Notes>42</Notes>
  <HiddenSlides>0</HiddenSlides>
  <MMClips>0</MMClips>
  <ScaleCrop>false</ScaleCrop>
  <HeadingPairs>
    <vt:vector size="4" baseType="variant">
      <vt:variant>
        <vt:lpstr>Tema</vt:lpstr>
      </vt:variant>
      <vt:variant>
        <vt:i4>5</vt:i4>
      </vt:variant>
      <vt:variant>
        <vt:lpstr>Slayt Başlıkları</vt:lpstr>
      </vt:variant>
      <vt:variant>
        <vt:i4>42</vt:i4>
      </vt:variant>
    </vt:vector>
  </HeadingPairs>
  <TitlesOfParts>
    <vt:vector size="47" baseType="lpstr">
      <vt:lpstr>Office Theme</vt:lpstr>
      <vt:lpstr>1_Office Theme</vt:lpstr>
      <vt:lpstr>4_Office Theme</vt:lpstr>
      <vt:lpstr>5_Office Theme</vt:lpstr>
      <vt:lpstr>6_Office Theme</vt:lpstr>
      <vt:lpstr>6102 SAYILI TÜRK TİCARET KANUNU İLE GÜMRÜK VE TİCARET BAKANLIĞI’NIN GÖREVLERİ   İsmail YÜCEL İç Ticaret Genel Müdürü  26 EYLÜL 2012   </vt:lpstr>
      <vt:lpstr> Yeni Türk Ticaret Kanunu 14 Şubat 2011 Tarihinde Resmi Gazete’de Yayımlanmıştır.  26 Haziran 2012 Tarihli ve 6335 Sayılı Türk Ticaret Kanunu ile Türk Ticaret Kanununun Yürürlüğü ve Uygulama Şekli Hakkında Kanunda Değişiklik Yapılmasına Dair Kanun’la Yeni Tük Ticaret Kanunu’nda, -  16 Başlık Altında 25 Maddeyi Etkileyen Temel Değişiklik, -  17 Başlık Altında 84 Maddeyi Etkileyen Tali Değişiklik Yapılmıştır.   6102 Sayılı Türk Ticaret Kanunu 1535 Madde ve 9 Geçici Maddeden Oluşmaktadır.  Kanun 1 Temmuz 2012 Tarihinde Yürürlüğe Girmiştir.</vt:lpstr>
      <vt:lpstr>Yeni Türk Ticaret Kanunu;  - Şeffaflık, - Hesap Verebilirlik, - Kurumsallaşma, - Elektronik Ortamda Hukuki İşlem Tesis Edebilme, - Rekabet Gücünün Artırılması, - Kayıt Dışılığın Önlenmesi  Hedefleriyle Ticari Yaşamı Düzenlemek Üzere Hazırlanmıştır.  </vt:lpstr>
      <vt:lpstr>6102 Sayılı Türk Ticaret Kanununun Getirdiği Yenilikler   -  Elektronik Ortamda Ticaret Sicili Kayıtları ve İşlemleri -  Bağımsız Denetime Tabi Sermaye Şirketleri İçin Zorunlu İnternet Sitesi (İnternet Sitesinde Şirketçe Kanunen Yapılması Zorunlu İlanlar Yayımlanacaktır.) -  Elektronik Ortamda Fatura ve Teyit Mektupları -  Elektronik Ortamda İhbar, İtiraz vb. Beyanlar -  Elektronik Posta ile Genel Kurul Çağrıları -  İnternet Ortamında E-İmza ile Toplantıya Katılma, Öneri Sunma, Oy Kullanma</vt:lpstr>
      <vt:lpstr>6102 Sayılı Türk Ticaret Kanununun Getirdiği Yenilikler  -  Ticaret Unvanı ve İşletme Adının Korunması İçin Tedbirler -  Ticari İşletme Tanımı Yapılmıştır. (Buna göre; ticari işletme, esnaf işletmesi için öngörülen sınırı aşan düzeyde gelir sağlamayı hedef tutan  faaliyetlerin devamlı ve  bağımsız şekilde yürütüldüğü işletmedir.) -  Sermaye Şirketleri Ticari İşletmelere Dönüşebilecektir. -  Defterlerin VUK’a Göre Tutulması, Finansal Tabloların ise             (Bilanço – Gelir Tablosu) Muhasebe Standartlarına Göre Düzenlenmesi Öngörülmüştür . </vt:lpstr>
      <vt:lpstr>6102 Sayılı Türk Ticaret Kanununun Getirdiği Yenilikler   -  İşletme Konusu Dışında Üçüncü Kişilerle Yapılan İşlemler Artık Şirketi Bağlayacak -  Şirketlerin Birleşme, Bölünme ve Tür Değiştirmesinde Yeni Esaslar -  Alacaklıları ve Şirket Çalışanlarını Koruyucu Düzenlemeler -  Şirketler Topluluğu -  Bağımsız Denetim ( Bağımsız Denetime Tabi Olacak Şirketleri Belirleme Yetkisi Bakanlar Kurulu’na Verilmiştir.) </vt:lpstr>
      <vt:lpstr>Anonim Şirketlere Getirilen Yenilikler  -  Tek Kişilik Anonim Şirket Kurulabilecek. -  Şarta Bağlı Sermaye Artırımı İmkanı Getirilmiştir. (Genel  Kurul,  Yeni  Çıkarılan  Tahviller  veya  Benzeri Borçlanma Araçları  Nedeniyle,  Şirketten  veya Topluluk Şirketlerinden Alacaklı Olanlara veya Çalışanlara, Esas Sözleşmede Değiştirme veya Alım Haklarını Kullanmak Yoluyla Yeni Payları Edinmek Hakkı  Sağlamak Suretiyle, Sermayenin Şarta Bağlı Artırılmasına Karar Verebilecektir.) -  Bir Şirketin  Kendi  Paylarını,  Esas  veya Çıkarılmış  Sermayesinin  Onda  Birini  Aşmayacak Miktarda, İvazlı Olarak İktisap ve Rehin Olarak Kabul Etmesine İmkan Sağlanmıştır. -  Halka Açık Olmayan Şirketlerde de Birikimli Oy Kullanılabilecek     </vt:lpstr>
      <vt:lpstr>Anonim Şirketlere Getirilen Yenilikler  -  Pay Sahiplerinin Şirketten Borç Alabilmeleri Belirli Şartlara Bağlanmıştır.   1. Sermaye Taahhüdünden Doğan Vadesi Gelmiş Borçların    Ödenmiş Olması,   2. Serbest Yedek Akçelerle Birlikte Karın Geçmiş Yıl Zararlarını Karşılıyor Olması                    Halinde Pay Sahipleri Şirkete Borçlanabilirler   Pay Sahibi Olamayan Yönetim Kurulu Üyeleri ile Yönetim Kurulu Üyelerinin Pay Sahibi Olmayan Üçüncü Dereceye Kadar Kan ve Kayın Hısımları Şirkete Nakit Olarak Borçlanamaz.</vt:lpstr>
      <vt:lpstr>Anonim Şirketlerde Yönetim Kurullarına İlişkin Düzenlemeler   -  Anonim Şirket Yönetim Kurulları İç Yönerge Hazırlayacak  -  Anonim Şirket Yönetim Kurulları, Türkiye Muhasebe Standartlarına Göre Tutulmuş Finansal Tabloları Genel Kurula Sunmakla Yükümlü Olacak  -  Anonim Şirket Yönetim Kurulları Gerekli Hallerde Riskin Erken Teşhisi Komitesi Kuracak  -  Yönetim Kurulu Üyeleri, Görev Kusurlarıyla Şirkete Verebilecekleri Zarar İçin İsteğe Bağlı Olarak Sigorta Yaptırabilecek  </vt:lpstr>
      <vt:lpstr>Anonim Şirketlerde Yönetim Kurullarına İlişkin Düzenlemeler   -  Tek Kişilik Yönetim Kurulu  -  Pay Sahibi Olmayanlar da Yönetim Kurulu Üyesi Olabilir  -  Tüzel Kişiler Yönetim Kurulu Üyesi Olabilir  -  Elektronik Ortamda Yönetim Kurulu Toplantıları Yapılabilecek  </vt:lpstr>
      <vt:lpstr>Limited Şirketlere Getirilen Yenilikler  -  Tek Kişilik Limited Şirket Kurulabilecektir.  -  Asgari Sermaye Tutarı On Bin Türk Lirası Olmuştur.  -  Pay Devrinin Tescili Zorunlu Olmuştur.  -  İntifa Senedi Çıkarabilecektir.  -  Limited Şirketler İçin Öz Sermayenin Yerini Tutan Ödünçler Düzenlenerek, Ek Ödeme Yükümlülüklerine Yer Verilmiştir.  -  Nakden Taahhüt Edilen Payların İtibari Değerinin En Az % 25’i Tescilden Önce, Kalanı Tescili İzleyen 24 Ay İçerisinde Ödenecektir. </vt:lpstr>
      <vt:lpstr>Limited Şirketlere Getirilen Yenilikler  -  Anonim Şirketlerde Olduğu Gibi Pay Sahiplerinin Şirketten Borç Alabilmeleri Belirli Şartlara Bağlanmıştır.   1. Sermaye Taahhüdünden Doğan Vadesi Gelmiş Borçların   Ödenmiş Olması,    2. Serbest Yedek Akçelerle Birlikte Karın Geçmiş Yıl Zararlarını Karşılıyor Olması         Halinde Pay Sahipleri Şirkete Borçlanabilirler   Pay Sahibi Olamayan Müdürler ile Müdürlerin Pay Sahibi Olmayan Üçüncü Dereceye Kadar Kan ve Kayın Hısımları Şirkete Nakit Olarak Borçlanamaz. </vt:lpstr>
      <vt:lpstr>Slayt 13</vt:lpstr>
      <vt:lpstr>Slayt 14</vt:lpstr>
      <vt:lpstr>Slayt 15</vt:lpstr>
      <vt:lpstr>Slayt 16</vt:lpstr>
      <vt:lpstr>Slayt 17</vt:lpstr>
      <vt:lpstr> 1. Ticaret Sicili  2. Ticaret Şirketleri  3. Denetim   4. Yönetmelik ve Tebliğler    </vt:lpstr>
      <vt:lpstr>-  Ticaret Sicili Müdürlüklerinin Kuruluşuna İzin Vermek ve Faaliyetlerini Denetlemek  -  Ticaret Sicili Müdürlerinin Atanma ve Görevden Alınmasında Uygun Görüş Vermek  -  Ticaret Sicili Kayıtlarının Elektronik Ortamda Tutulmasına ve Sicil İşlemlerinin Elektronik Ortamda Yapılmasına İlişkin Çalışmaları Yürütmek  MERSİS : “Merkezi Sicil Kayıt Sistemi”</vt:lpstr>
      <vt:lpstr>-  Kuruluşuna Bakanlıkça İzin Verilecek Anonim Şirketleri Belirlemek ve Bu Şirketlerin Kuruluş ve Esas Sözleşme Değişikliklerine İzin Vermek  -  Genel Kurul Toplantılarında Bakanlık Temsilcisi Görevlendirmek  -  Halka Açık Olmayan Anonim Şirketlerin Kayıtlı Sermaye Sistemine Girmesine ve Çıkmasına İzin Vermek, Sistemden Çıkarmak       </vt:lpstr>
      <vt:lpstr>-  Şirketi Temsile Yetkili Tasfiye Memurlarından Hiçbiri Türk Vatandaşı Değilse ve Hiçbirinin Türkiye’de Yerleşim Yeri Bulunmuyorsa Tasfiye Memuru Atanmasını İstemek ve Şirketin Tasfiyesinde Şirket Alacaklılarının Alacaklarının Depo Edileceği Bankayı Belirlemek  -  Ticaret Şirketlerinin İşlemlerini Kanunun 210’uncu Maddesi Uyarınca Denetlemek (Denetime İlişkin Usul ve Esaslar “Ticaret Şirketlerinin Gümrük ve Ticaret Bakanlığınca Denetlenmesi Hakkında Yönetmelik”te Düzenlenmiştir.)  - Kamu Düzenine veya İşletme Konusuna Aykırı  İşlemlerde veya Bu Yönde Hazırlıklarda ya da Muvazaalı  İş  ve Faaliyetlerde Bulunduğu Belirlenen Ticaret Şirketleri Hakkında Fesih Davası Açmak    </vt:lpstr>
      <vt:lpstr>-  7 Yönetmelik  -  10 Tebliğ  -  Uygulama Tebliği  6335 Sayılı Kanunla Yapılan Değişiklik Uyarınca Bakanlığımızca Çıkarılacak Yönetmelik ve Tebliğlerin  1 Ocak 2013 Tarihine Kadar Yürürlüğe Konulması Gerekmektedir.     </vt:lpstr>
      <vt:lpstr> YÖNETMELİKLER   1) Ticaret Şirketlerinin Gümrük ve Ticaret Bakanlığınca Denetlenmesi Hakkında Yönetmelik (28 Ağustos 2012 – 28395 RG)  2) Anonim Şirketlerde Elektronik Ortamda Yapılacak Genel Kurullara İlişkin Yönetmelik (28 Ağustos 2012 – 28395 RG)   3) Şirketlerin Yıllık Faaliyet Raporunun Asgari  İçeriğinin Belirlenmesi Hakkında Yönetmelik (28 Ağustos 2012 – 28395 RG)   4) Ticaret Sicili Yönetmeliği       </vt:lpstr>
      <vt:lpstr> 5) Anonim Şirketlerin Genel Kurul Toplantılarının Usul ve Esasları İle Bu Toplantılarda Bulunacak Gümrük Ve Ticaret Bakanlığı Temsilcileri Hakkında Yönetmelik  6) Küçük ve Orta Büyüklükteki İşletmeleri Tanımlayan Ölçütlerin Belirlenmesi Hakkında Yönetmelik    7) Sermaye Şirketlerinin Açacakları İnternet Sitesine Dair Yönetmelik </vt:lpstr>
      <vt:lpstr> TEBLİĞLER  1) Kâr Payı Avansı Dağıtımı Hakkında Tebliğ (9 Ağustos 2012 – 28379 RG)   2) Halka Açık Olmayan Anonim Şirketlerin Genel Kurullarında Birikimli Oy Kullanımına İlişkin Esaslar Hakkında Tebliğ (29 Ağustos 2012 – 28396 RG)   3) Ticaret Şirketlerinde Anonim Şirket Genel Kurulları Dışında Elektronik Ortamda Yapılacak Kurullar Hakkında Tebliğ (29 Ağustos 2012 – 28396 RG)  4) Anonim Şirketlerin Genel Kurullarında Uygulanacak Elektronik Genel Kurul Sistemi Hakkında Tebliğ (29 Ağustos 2012 – 28396 RG)   5) Şirketlerde Yapı Değişikliği ve Ayni Sermaye Konulmasında Siciller Arası İşbirliğine İlişkin Tebliğ (Yayımlanmak üzere Başbakanlığa gönderilmiştir.)     </vt:lpstr>
      <vt:lpstr>6) Halka Açık Olmayan Şirketlerde Kayıtlı Sermaye  Sistemine İlişkin Esaslar Hakkında Tebliğ (Yayımlanmak üzere Başbakanlığa gönderilmiştir.)   7) Ticaret Sicili Müdürlüklerinin Kurulmasına ve Sicil İşlemlerinde İşbirliğinin Sağlanmasına Dair Tebliğ  8) Kuruluşu ve Esas Sözleşme Değişikliği Gümrük ve Ticaret Bakanlığının İznine Tabi Olan Anonim Şirketlerin Belirlenmesine İlişkin Tebliğ   9) Elektronik Ortamda veya Dosyalama Suretiyle Tutulacak Ticari Defterlere İlişkin Tebliğ   10) Şirketler Topluluğu Tebliği   Uygulama Tebliğleri  </vt:lpstr>
      <vt:lpstr>Ticaret Şirketlerinin Gümrük Ve Ticaret Bakanlığınca Denetlenmesi Hakkında Yönetmelik</vt:lpstr>
      <vt:lpstr>Ticaret Şirketlerinin Gümrük Ve Ticaret Bakanlığınca Denetlenmesi Hakkında Yönetmelik</vt:lpstr>
      <vt:lpstr>Anonim Şirketlerde Elektronik Ortamda Yapılacak Genel Kurullara İlişkin  Yönetmelik</vt:lpstr>
      <vt:lpstr>Şirketlerin Yıllık Faaliyet Raporunun Asgari İçeriğinin Belirlenmesi Hakkında Yönetmelik  </vt:lpstr>
      <vt:lpstr> Yıllık Faaliyet Raporunun Bölümleri </vt:lpstr>
      <vt:lpstr> Kar Payı Avansı Dağıtımı Hakkında Tebliğ</vt:lpstr>
      <vt:lpstr>Halka Açık Olmayan Anonim Şirketlerin Genel Kurullarında Birikimli Oy Kullanımına İlişkin Esaslar Hakkında Tebliğ</vt:lpstr>
      <vt:lpstr>Ticaret Şirketlerinde Anonim Şirket Genel Kurulları Dışında Elektronik Ortamda Yapılacak Kurullar Hakkında Tebliğ</vt:lpstr>
      <vt:lpstr> Tebliğde Düzenlenen Hususlar </vt:lpstr>
      <vt:lpstr>Anonim Şirketlerin Genel Kurullarında Uygulanacak Elektronik Genel Kurul Sistemi Hakkında Tebliğ</vt:lpstr>
      <vt:lpstr> Tebliğde Düzenlenen Hususlar  </vt:lpstr>
      <vt:lpstr>1 Temmuz 2012 Tarihi İtibariyle;   Asgari Sermaye; - Limited Şirketlerde En Az 10.000 TL  - AŞ ve LTD Şti’de Kuruluşta ve Sermaye Artırımında Nakden Taahhüt Edilen Sermayenin %25’inin Tescilden Önce, Kalanının ise Tescili İzleyen 24 Ay İçinde Ödenmesi Gerekir.  - Sermayeleri 50.000 TL’nin Altında Olan Anonim Şirketler ile 10.000 TL’nin Altında Olan Limited Şirketler 14 Şubat 2014 Tarihine Kadar Sermayelerini Bu Tutarlara Yükseltmezlerse Münfesih Sayılacaklardır.  - 6762 Sayılı Kanun Gereği 1 Temmuz 2012 Tarihine Kadar Sermayelerini 50.000 TL ye Çıkarmayan AŞ ler ile 5.000 TL ye Çıkarmayan LTD ŞTİ ler de Sermaye Artırımı Yapabileceklerdir.  </vt:lpstr>
      <vt:lpstr>- Anonim Şirketler Sermayelerinin %10’unu Aşmamak Şartı İle Kendi Paylarını İktisap Ve Rehin Olarak Kabul Edebilecektir.   - Anonim Şirket Yönetim Kurulları Artık Bir Gerçek veya  Tüzel Kişiden Oluşabilecektir.   - Yönetim Kurulu Üyelerinin Pay Sahibi Olma Zorunluluğu Kalkmıştır.   - Anonim Şirketlerde ve Ortak Sayısı 20’den Fazla Olan Limited Şirketlerde Denetim Kurulları Kaldırılmıştır. Bakanlar Kurulunca Belirlenecek Bağımsız Denetim Kapsamındaki Sermaye Şirketleri 31 Mart 2013 Tarihine Kadar Bağımsız Denetçilerini Seçecektir.      </vt:lpstr>
      <vt:lpstr>- 31 Aralık 2012 Tarihinde veya Özel Hesap Dönemi Dolayısıyla Daha Sonraki Bir Tarihte Sona Erecek Olan Dönemin Bilançosu 6762 Sayılı Kanun Hükümlerine Göre Seçilen Denetçi Tarafından Denetlenecektir.  - Anonim ve Limited Şirket Kuruluşlarında Kurucular Beyanı Verilecektir.   - Anonim Şirket Esas Sözleşmeleri Ve Limited Şirket Sözleşmeleri 1 Temmuz 2013 Tarihine Kadar 6102 Sayılı Türk Ticaret Kanununa Uyarlanacaktır.      </vt:lpstr>
      <vt:lpstr>Ticari Mektuplarda Ve Ticari Defterlere Yapılan Kayıtların Dayandığı Belgelerde Bulunması Gereken Bilgiler:  A- Gerçek Kişi Tacirler İle Şahıs Şirketlerinde (Kollektif Ve Komandit Şirketler) 1- Ticaret Unvanı 2- İşletmenin Merkezi 3- Ticaret Sicili Numarası  B- Sermaye Şirketlerinde (Anonim, Limited ve Sermayesi Paylara Bölünmüş Komandit Şirketler); 1- Ticaret Unvanı 2- İşletmenin Merkezi 3- Ticaret Sicili Numarası 4- İnternet Sitesi Adresi (İnternet Sitesi Oluşturmakla Yükümlü Olanlar)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Sukru Terzi</dc:creator>
  <cp:lastModifiedBy>MEDSYS</cp:lastModifiedBy>
  <cp:revision>174</cp:revision>
  <cp:lastPrinted>2012-08-07T14:31:54Z</cp:lastPrinted>
  <dcterms:created xsi:type="dcterms:W3CDTF">2011-11-10T09:48:08Z</dcterms:created>
  <dcterms:modified xsi:type="dcterms:W3CDTF">2012-09-25T15:00:54Z</dcterms:modified>
</cp:coreProperties>
</file>