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2" r:id="rId2"/>
    <p:sldId id="282" r:id="rId3"/>
    <p:sldId id="285" r:id="rId4"/>
    <p:sldId id="288" r:id="rId5"/>
    <p:sldId id="289" r:id="rId6"/>
    <p:sldId id="302" r:id="rId7"/>
    <p:sldId id="308" r:id="rId8"/>
    <p:sldId id="303" r:id="rId9"/>
    <p:sldId id="291" r:id="rId10"/>
    <p:sldId id="292" r:id="rId11"/>
    <p:sldId id="301" r:id="rId12"/>
    <p:sldId id="300" r:id="rId13"/>
    <p:sldId id="290" r:id="rId14"/>
    <p:sldId id="331" r:id="rId15"/>
    <p:sldId id="319" r:id="rId16"/>
    <p:sldId id="320" r:id="rId17"/>
    <p:sldId id="321" r:id="rId18"/>
    <p:sldId id="324" r:id="rId19"/>
    <p:sldId id="327" r:id="rId20"/>
    <p:sldId id="328" r:id="rId21"/>
    <p:sldId id="329" r:id="rId22"/>
    <p:sldId id="330" r:id="rId23"/>
    <p:sldId id="336" r:id="rId24"/>
    <p:sldId id="338" r:id="rId25"/>
    <p:sldId id="309" r:id="rId2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BEE9"/>
    <a:srgbClr val="53BCE9"/>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4624" autoAdjust="0"/>
  </p:normalViewPr>
  <p:slideViewPr>
    <p:cSldViewPr snapToGrid="0" showGuides="1">
      <p:cViewPr varScale="1">
        <p:scale>
          <a:sx n="108" d="100"/>
          <a:sy n="108" d="100"/>
        </p:scale>
        <p:origin x="1686"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166D463-637C-4EFA-89E5-84E800BCD0F7}" type="datetimeFigureOut">
              <a:rPr lang="ru-RU" smtClean="0"/>
              <a:pPr/>
              <a:t>22.03.2017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68FE86-DAA0-4CB4-970A-B3CCF070DF23}" type="slidenum">
              <a:rPr lang="ru-RU" smtClean="0"/>
              <a:pPr/>
              <a:t>‹#›</a:t>
            </a:fld>
            <a:endParaRPr lang="ru-RU"/>
          </a:p>
        </p:txBody>
      </p:sp>
    </p:spTree>
    <p:extLst>
      <p:ext uri="{BB962C8B-B14F-4D97-AF65-F5344CB8AC3E}">
        <p14:creationId xmlns:p14="http://schemas.microsoft.com/office/powerpoint/2010/main" val="258891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64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Текст 10"/>
          <p:cNvSpPr>
            <a:spLocks noGrp="1"/>
          </p:cNvSpPr>
          <p:nvPr>
            <p:ph type="body" sz="quarter" idx="11" hasCustomPrompt="1"/>
          </p:nvPr>
        </p:nvSpPr>
        <p:spPr>
          <a:xfrm>
            <a:off x="472440" y="987879"/>
            <a:ext cx="8214360" cy="3763736"/>
          </a:xfrm>
          <a:prstGeom prst="rect">
            <a:avLst/>
          </a:prstGeom>
        </p:spPr>
        <p:txBody>
          <a:bodyPr/>
          <a:lstStyle>
            <a:lvl1pPr marL="0" marR="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sz="2800"/>
            </a:lvl1pPr>
          </a:lstStyle>
          <a:p>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В память об этом незабываемом дне у вас останутся яркие фотографии и видео. Фоном станут пляжи Эгейского моря и знаменитый греческий закат, голубые крыши церквей, поражающие своими строгими линиями горы, ясное голубое небо. Танцы под зажигательные греческие мелодии позволят вам впитать в себя всю ту средиземноморскую страсть, которой Греция, страна ярких чувств и горячих эмоций, пронизана насквозь.</a:t>
            </a:r>
            <a:br>
              <a:rPr lang="en-US" sz="1200" dirty="0">
                <a:solidFill>
                  <a:schemeClr val="bg2">
                    <a:lumMod val="50000"/>
                  </a:schemeClr>
                </a:solidFill>
                <a:latin typeface="Arial" panose="020B0604020202020204" pitchFamily="34" charset="0"/>
                <a:cs typeface="Arial" panose="020B0604020202020204" pitchFamily="34" charset="0"/>
              </a:rPr>
            </a:b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 память об этом незабываемом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Греции позаботилась о сказочных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Вот почему так важно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Одни из самых счастливых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Фоном станут пляжи Эгейского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День, когда ваши сердца соединились</a:t>
            </a:r>
          </a:p>
        </p:txBody>
      </p:sp>
      <p:sp>
        <p:nvSpPr>
          <p:cNvPr id="13" name="Текст 12"/>
          <p:cNvSpPr>
            <a:spLocks noGrp="1"/>
          </p:cNvSpPr>
          <p:nvPr>
            <p:ph type="body" sz="quarter" idx="12" hasCustomPrompt="1"/>
          </p:nvPr>
        </p:nvSpPr>
        <p:spPr>
          <a:xfrm>
            <a:off x="1698171" y="302532"/>
            <a:ext cx="6988629" cy="427038"/>
          </a:xfrm>
          <a:prstGeom prst="rect">
            <a:avLst/>
          </a:prstGeom>
        </p:spPr>
        <p:txBody>
          <a:bodyPr anchor="ctr"/>
          <a:lstStyle>
            <a:lvl1pPr marL="0" indent="0" algn="r">
              <a:buFontTx/>
              <a:buNone/>
              <a:defRPr sz="1400" baseline="0">
                <a:solidFill>
                  <a:srgbClr val="51BEE9"/>
                </a:solidFill>
                <a:latin typeface="Arial" panose="020B0604020202020204" pitchFamily="34" charset="0"/>
                <a:cs typeface="Arial" panose="020B0604020202020204" pitchFamily="34" charset="0"/>
              </a:defRPr>
            </a:lvl1pPr>
            <a:lvl2pPr marL="457200" indent="0">
              <a:buFontTx/>
              <a:buNone/>
              <a:defRPr sz="1400">
                <a:solidFill>
                  <a:schemeClr val="bg2">
                    <a:lumMod val="50000"/>
                  </a:schemeClr>
                </a:solidFill>
                <a:latin typeface="Arial" panose="020B0604020202020204" pitchFamily="34" charset="0"/>
                <a:cs typeface="Arial" panose="020B0604020202020204" pitchFamily="34" charset="0"/>
              </a:defRPr>
            </a:lvl2pPr>
            <a:lvl3pPr marL="914400" indent="0">
              <a:buFontTx/>
              <a:buNone/>
              <a:defRPr sz="1400">
                <a:solidFill>
                  <a:schemeClr val="bg2">
                    <a:lumMod val="50000"/>
                  </a:schemeClr>
                </a:solidFill>
                <a:latin typeface="Arial" panose="020B0604020202020204" pitchFamily="34" charset="0"/>
                <a:cs typeface="Arial" panose="020B0604020202020204" pitchFamily="34" charset="0"/>
              </a:defRPr>
            </a:lvl3pPr>
            <a:lvl4pPr marL="1371600" indent="0">
              <a:buFontTx/>
              <a:buNone/>
              <a:defRPr sz="1400">
                <a:solidFill>
                  <a:schemeClr val="bg2">
                    <a:lumMod val="50000"/>
                  </a:schemeClr>
                </a:solidFill>
                <a:latin typeface="Arial" panose="020B0604020202020204" pitchFamily="34" charset="0"/>
                <a:cs typeface="Arial" panose="020B0604020202020204" pitchFamily="34" charset="0"/>
              </a:defRPr>
            </a:lvl4pPr>
            <a:lvl5pPr marL="1828800" indent="0">
              <a:buFontTx/>
              <a:buNone/>
              <a:defRPr sz="1400">
                <a:solidFill>
                  <a:schemeClr val="bg2">
                    <a:lumMod val="50000"/>
                  </a:schemeClr>
                </a:solidFill>
                <a:latin typeface="Arial" panose="020B0604020202020204" pitchFamily="34" charset="0"/>
                <a:cs typeface="Arial" panose="020B0604020202020204" pitchFamily="34" charset="0"/>
              </a:defRPr>
            </a:lvl5pPr>
          </a:lstStyle>
          <a:p>
            <a:pPr lvl="0"/>
            <a:r>
              <a:rPr lang="ru-RU" dirty="0"/>
              <a:t>Заголовок страницы</a:t>
            </a:r>
          </a:p>
        </p:txBody>
      </p:sp>
    </p:spTree>
    <p:extLst>
      <p:ext uri="{BB962C8B-B14F-4D97-AF65-F5344CB8AC3E}">
        <p14:creationId xmlns:p14="http://schemas.microsoft.com/office/powerpoint/2010/main" val="238931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Текст 10"/>
          <p:cNvSpPr>
            <a:spLocks noGrp="1"/>
          </p:cNvSpPr>
          <p:nvPr>
            <p:ph type="body" sz="quarter" idx="11" hasCustomPrompt="1"/>
          </p:nvPr>
        </p:nvSpPr>
        <p:spPr>
          <a:xfrm>
            <a:off x="549274" y="898071"/>
            <a:ext cx="4119609" cy="560940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sz="2800"/>
            </a:lvl1pPr>
          </a:lstStyle>
          <a:p>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В память об этом незабываемом дне у вас останутся яркие фотографии и видео. Фоном станут пляжи Эгейского моря и знаменитый греческий закат, голубые крыши церквей, поражающие своими строгими линиями горы, ясное голубое небо. Танцы под зажигательные греческие мелодии позволят вам впитать в себя всю ту средиземноморскую страсть, которой Греция, страна ярких чувств и горячих эмоций, пронизана насквозь.</a:t>
            </a:r>
            <a:br>
              <a:rPr lang="ru-RU" sz="1200" dirty="0">
                <a:solidFill>
                  <a:schemeClr val="bg2">
                    <a:lumMod val="50000"/>
                  </a:schemeClr>
                </a:solidFill>
                <a:latin typeface="Arial" panose="020B0604020202020204" pitchFamily="34" charset="0"/>
                <a:cs typeface="Arial" panose="020B0604020202020204" pitchFamily="34" charset="0"/>
              </a:rPr>
            </a:br>
            <a:endParaRPr lang="ru-RU" sz="1200" dirty="0">
              <a:solidFill>
                <a:schemeClr val="bg2">
                  <a:lumMod val="50000"/>
                </a:schemeClr>
              </a:solidFill>
              <a:latin typeface="Arial" panose="020B0604020202020204" pitchFamily="34" charset="0"/>
              <a:cs typeface="Arial" panose="020B0604020202020204" pitchFamily="34" charset="0"/>
            </a:endParaRPr>
          </a:p>
          <a:p>
            <a:r>
              <a:rPr lang="ru-RU" sz="1200" dirty="0">
                <a:solidFill>
                  <a:schemeClr val="bg2">
                    <a:lumMod val="50000"/>
                  </a:schemeClr>
                </a:solidFill>
                <a:latin typeface="Arial" panose="020B0604020202020204" pitchFamily="34" charset="0"/>
                <a:cs typeface="Arial" panose="020B0604020202020204" pitchFamily="34" charset="0"/>
              </a:rPr>
              <a:t>Одни из самых счастливых моментов своей жизни хочется сохранить на всю жизнь, чтобы и по прошествии лет, перелистывая страницы альбома, вновь окунуться в тот день, когда ваши сердца соединились. Вот почему так важно ответственно подойти к выбору фотографа.</a:t>
            </a:r>
            <a:br>
              <a:rPr lang="ru-RU" sz="1200" dirty="0">
                <a:solidFill>
                  <a:schemeClr val="bg2">
                    <a:lumMod val="50000"/>
                  </a:schemeClr>
                </a:solidFill>
                <a:latin typeface="Arial" panose="020B0604020202020204" pitchFamily="34" charset="0"/>
                <a:cs typeface="Arial" panose="020B0604020202020204" pitchFamily="34" charset="0"/>
              </a:rPr>
            </a:br>
            <a:endParaRPr lang="ru-RU" sz="12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50000"/>
              </a:lnSpc>
              <a:buFont typeface="Courier New" panose="02070309020205020404" pitchFamily="49" charset="0"/>
              <a:buChar char="o"/>
            </a:pPr>
            <a:r>
              <a:rPr lang="ru-RU" sz="1200" dirty="0">
                <a:solidFill>
                  <a:schemeClr val="bg2">
                    <a:lumMod val="50000"/>
                  </a:schemeClr>
                </a:solidFill>
                <a:latin typeface="Arial" panose="020B0604020202020204" pitchFamily="34" charset="0"/>
                <a:cs typeface="Arial" panose="020B0604020202020204" pitchFamily="34" charset="0"/>
              </a:rPr>
              <a:t>Эксперты предоставят вам</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 память об этом незабываемом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Греции позаботилась о сказочных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Вот почему так важно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Одни из самых счастливых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Фоном станут пляжи Эгейского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День, когда ваши сердца соединились</a:t>
            </a:r>
          </a:p>
        </p:txBody>
      </p:sp>
      <p:sp>
        <p:nvSpPr>
          <p:cNvPr id="3" name="Рисунок 2"/>
          <p:cNvSpPr>
            <a:spLocks noGrp="1"/>
          </p:cNvSpPr>
          <p:nvPr>
            <p:ph type="pic" sz="quarter" idx="12"/>
          </p:nvPr>
        </p:nvSpPr>
        <p:spPr>
          <a:xfrm>
            <a:off x="4953001" y="342900"/>
            <a:ext cx="3627438" cy="2863939"/>
          </a:xfrm>
          <a:prstGeom prst="rect">
            <a:avLst/>
          </a:prstGeom>
        </p:spPr>
        <p:txBody>
          <a:bodyPr/>
          <a:lstStyle>
            <a:lvl1pPr marL="0" indent="0">
              <a:buFontTx/>
              <a:buNone/>
              <a:defRPr/>
            </a:lvl1pPr>
          </a:lstStyle>
          <a:p>
            <a:endParaRPr lang="ru-RU" dirty="0"/>
          </a:p>
        </p:txBody>
      </p:sp>
      <p:sp>
        <p:nvSpPr>
          <p:cNvPr id="5" name="Текст 4"/>
          <p:cNvSpPr>
            <a:spLocks noGrp="1"/>
          </p:cNvSpPr>
          <p:nvPr>
            <p:ph type="body" sz="quarter" idx="13" hasCustomPrompt="1"/>
          </p:nvPr>
        </p:nvSpPr>
        <p:spPr>
          <a:xfrm>
            <a:off x="549274" y="342900"/>
            <a:ext cx="4119609" cy="396240"/>
          </a:xfrm>
          <a:prstGeom prst="rect">
            <a:avLst/>
          </a:prstGeom>
        </p:spPr>
        <p:txBody>
          <a:bodyPr anchor="ctr"/>
          <a:lstStyle>
            <a:lvl1pPr marL="0" indent="0" algn="l">
              <a:buFontTx/>
              <a:buNone/>
              <a:defRPr sz="1800" baseline="0">
                <a:solidFill>
                  <a:schemeClr val="bg2">
                    <a:lumMod val="50000"/>
                  </a:schemeClr>
                </a:solidFill>
                <a:latin typeface="Arial" panose="020B0604020202020204" pitchFamily="34" charset="0"/>
                <a:cs typeface="Arial" panose="020B0604020202020204" pitchFamily="34" charset="0"/>
              </a:defRPr>
            </a:lvl1pPr>
          </a:lstStyle>
          <a:p>
            <a:pPr lvl="0"/>
            <a:r>
              <a:rPr lang="ru-RU" sz="2000" dirty="0">
                <a:latin typeface="Arial" panose="020B0604020202020204" pitchFamily="34" charset="0"/>
                <a:cs typeface="Arial" panose="020B0604020202020204" pitchFamily="34" charset="0"/>
              </a:rPr>
              <a:t>Заголовок страницы</a:t>
            </a:r>
            <a:endParaRPr lang="ru-RU" dirty="0"/>
          </a:p>
        </p:txBody>
      </p:sp>
      <p:cxnSp>
        <p:nvCxnSpPr>
          <p:cNvPr id="7" name="Прямая соединительная линия 6"/>
          <p:cNvCxnSpPr/>
          <p:nvPr userDrawn="1"/>
        </p:nvCxnSpPr>
        <p:spPr>
          <a:xfrm>
            <a:off x="549274" y="822960"/>
            <a:ext cx="4119609" cy="0"/>
          </a:xfrm>
          <a:prstGeom prst="line">
            <a:avLst/>
          </a:prstGeom>
          <a:ln>
            <a:solidFill>
              <a:srgbClr val="53BCE9"/>
            </a:solidFill>
          </a:ln>
        </p:spPr>
        <p:style>
          <a:lnRef idx="1">
            <a:schemeClr val="accent1"/>
          </a:lnRef>
          <a:fillRef idx="0">
            <a:schemeClr val="accent1"/>
          </a:fillRef>
          <a:effectRef idx="0">
            <a:schemeClr val="accent1"/>
          </a:effectRef>
          <a:fontRef idx="minor">
            <a:schemeClr val="tx1"/>
          </a:fontRef>
        </p:style>
      </p:cxnSp>
      <p:sp>
        <p:nvSpPr>
          <p:cNvPr id="6" name="Рисунок 2"/>
          <p:cNvSpPr>
            <a:spLocks noGrp="1"/>
          </p:cNvSpPr>
          <p:nvPr>
            <p:ph type="pic" sz="quarter" idx="14"/>
          </p:nvPr>
        </p:nvSpPr>
        <p:spPr>
          <a:xfrm>
            <a:off x="5015249" y="3637746"/>
            <a:ext cx="3627438" cy="2863939"/>
          </a:xfrm>
          <a:prstGeom prst="rect">
            <a:avLst/>
          </a:prstGeom>
        </p:spPr>
        <p:txBody>
          <a:bodyPr/>
          <a:lstStyle>
            <a:lvl1pPr marL="0" indent="0">
              <a:buFontTx/>
              <a:buNone/>
              <a:defRPr/>
            </a:lvl1pPr>
          </a:lstStyle>
          <a:p>
            <a:endParaRPr lang="ru-RU" dirty="0"/>
          </a:p>
        </p:txBody>
      </p:sp>
    </p:spTree>
    <p:extLst>
      <p:ext uri="{BB962C8B-B14F-4D97-AF65-F5344CB8AC3E}">
        <p14:creationId xmlns:p14="http://schemas.microsoft.com/office/powerpoint/2010/main" val="388891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Текст 10"/>
          <p:cNvSpPr>
            <a:spLocks noGrp="1"/>
          </p:cNvSpPr>
          <p:nvPr>
            <p:ph type="body" sz="quarter" idx="11" hasCustomPrompt="1"/>
          </p:nvPr>
        </p:nvSpPr>
        <p:spPr>
          <a:xfrm>
            <a:off x="549274" y="898071"/>
            <a:ext cx="4119609" cy="560940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sz="2800"/>
            </a:lvl1pPr>
          </a:lstStyle>
          <a:p>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В память об этом незабываемом дне у вас останутся яркие фотографии и видео. Фоном станут пляжи Эгейского моря и знаменитый греческий закат, голубые крыши церквей, поражающие своими строгими линиями горы, ясное голубое небо. Танцы под зажигательные греческие мелодии позволят вам впитать в себя всю ту средиземноморскую страсть, которой Греция, страна ярких чувств и горячих эмоций, пронизана насквозь.</a:t>
            </a:r>
            <a:br>
              <a:rPr lang="ru-RU" sz="1200" dirty="0">
                <a:solidFill>
                  <a:schemeClr val="bg2">
                    <a:lumMod val="50000"/>
                  </a:schemeClr>
                </a:solidFill>
                <a:latin typeface="Arial" panose="020B0604020202020204" pitchFamily="34" charset="0"/>
                <a:cs typeface="Arial" panose="020B0604020202020204" pitchFamily="34" charset="0"/>
              </a:rPr>
            </a:br>
            <a:endParaRPr lang="ru-RU" sz="1200" dirty="0">
              <a:solidFill>
                <a:schemeClr val="bg2">
                  <a:lumMod val="50000"/>
                </a:schemeClr>
              </a:solidFill>
              <a:latin typeface="Arial" panose="020B0604020202020204" pitchFamily="34" charset="0"/>
              <a:cs typeface="Arial" panose="020B0604020202020204" pitchFamily="34" charset="0"/>
            </a:endParaRPr>
          </a:p>
          <a:p>
            <a:r>
              <a:rPr lang="ru-RU" sz="1200" dirty="0">
                <a:solidFill>
                  <a:schemeClr val="bg2">
                    <a:lumMod val="50000"/>
                  </a:schemeClr>
                </a:solidFill>
                <a:latin typeface="Arial" panose="020B0604020202020204" pitchFamily="34" charset="0"/>
                <a:cs typeface="Arial" panose="020B0604020202020204" pitchFamily="34" charset="0"/>
              </a:rPr>
              <a:t>Одни из самых счастливых моментов своей жизни хочется сохранить на всю жизнь, чтобы и по прошествии лет, перелистывая страницы альбома, вновь окунуться в тот день, когда ваши сердца соединились. Вот почему так важно ответственно подойти к выбору фотографа.</a:t>
            </a:r>
            <a:br>
              <a:rPr lang="ru-RU" sz="1200" dirty="0">
                <a:solidFill>
                  <a:schemeClr val="bg2">
                    <a:lumMod val="50000"/>
                  </a:schemeClr>
                </a:solidFill>
                <a:latin typeface="Arial" panose="020B0604020202020204" pitchFamily="34" charset="0"/>
                <a:cs typeface="Arial" panose="020B0604020202020204" pitchFamily="34" charset="0"/>
              </a:rPr>
            </a:br>
            <a:endParaRPr lang="ru-RU" sz="12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50000"/>
              </a:lnSpc>
              <a:buFont typeface="Courier New" panose="02070309020205020404" pitchFamily="49" charset="0"/>
              <a:buChar char="o"/>
            </a:pPr>
            <a:r>
              <a:rPr lang="ru-RU" sz="1200" dirty="0">
                <a:solidFill>
                  <a:schemeClr val="bg2">
                    <a:lumMod val="50000"/>
                  </a:schemeClr>
                </a:solidFill>
                <a:latin typeface="Arial" panose="020B0604020202020204" pitchFamily="34" charset="0"/>
                <a:cs typeface="Arial" panose="020B0604020202020204" pitchFamily="34" charset="0"/>
              </a:rPr>
              <a:t>Эксперты предоставят вам</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 память об этом незабываемом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Греции позаботилась о сказочных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Вот почему так важно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Одни из самых счастливых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Фоном станут пляжи Эгейского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a:t>
            </a:r>
            <a:endParaRPr lang="en-US" sz="1200" dirty="0">
              <a:solidFill>
                <a:schemeClr val="bg2">
                  <a:lumMod val="50000"/>
                </a:schemeClr>
              </a:solidFill>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ru-RU" sz="1200" dirty="0">
                <a:solidFill>
                  <a:schemeClr val="bg2">
                    <a:lumMod val="50000"/>
                  </a:schemeClr>
                </a:solidFill>
                <a:latin typeface="Arial" panose="020B0604020202020204" pitchFamily="34" charset="0"/>
                <a:cs typeface="Arial" panose="020B0604020202020204" pitchFamily="34" charset="0"/>
              </a:rPr>
              <a:t>День, когда ваши сердца соединились</a:t>
            </a:r>
          </a:p>
        </p:txBody>
      </p:sp>
      <p:sp>
        <p:nvSpPr>
          <p:cNvPr id="3" name="Рисунок 2"/>
          <p:cNvSpPr>
            <a:spLocks noGrp="1"/>
          </p:cNvSpPr>
          <p:nvPr>
            <p:ph type="pic" sz="quarter" idx="12"/>
          </p:nvPr>
        </p:nvSpPr>
        <p:spPr>
          <a:xfrm>
            <a:off x="4953001" y="342900"/>
            <a:ext cx="3627438" cy="6160931"/>
          </a:xfrm>
          <a:prstGeom prst="rect">
            <a:avLst/>
          </a:prstGeom>
        </p:spPr>
        <p:txBody>
          <a:bodyPr/>
          <a:lstStyle>
            <a:lvl1pPr marL="0" indent="0">
              <a:buFontTx/>
              <a:buNone/>
              <a:defRPr/>
            </a:lvl1pPr>
          </a:lstStyle>
          <a:p>
            <a:endParaRPr lang="ru-RU" dirty="0"/>
          </a:p>
        </p:txBody>
      </p:sp>
      <p:sp>
        <p:nvSpPr>
          <p:cNvPr id="5" name="Текст 4"/>
          <p:cNvSpPr>
            <a:spLocks noGrp="1"/>
          </p:cNvSpPr>
          <p:nvPr>
            <p:ph type="body" sz="quarter" idx="13" hasCustomPrompt="1"/>
          </p:nvPr>
        </p:nvSpPr>
        <p:spPr>
          <a:xfrm>
            <a:off x="549274" y="342900"/>
            <a:ext cx="4119609" cy="396240"/>
          </a:xfrm>
          <a:prstGeom prst="rect">
            <a:avLst/>
          </a:prstGeom>
        </p:spPr>
        <p:txBody>
          <a:bodyPr anchor="ctr"/>
          <a:lstStyle>
            <a:lvl1pPr marL="0" indent="0" algn="l">
              <a:buFontTx/>
              <a:buNone/>
              <a:defRPr sz="1800" baseline="0">
                <a:solidFill>
                  <a:schemeClr val="bg2">
                    <a:lumMod val="50000"/>
                  </a:schemeClr>
                </a:solidFill>
                <a:latin typeface="Arial" panose="020B0604020202020204" pitchFamily="34" charset="0"/>
                <a:cs typeface="Arial" panose="020B0604020202020204" pitchFamily="34" charset="0"/>
              </a:defRPr>
            </a:lvl1pPr>
          </a:lstStyle>
          <a:p>
            <a:pPr lvl="0"/>
            <a:r>
              <a:rPr lang="ru-RU" sz="2000" dirty="0">
                <a:latin typeface="Arial" panose="020B0604020202020204" pitchFamily="34" charset="0"/>
                <a:cs typeface="Arial" panose="020B0604020202020204" pitchFamily="34" charset="0"/>
              </a:rPr>
              <a:t>Заголовок страницы</a:t>
            </a:r>
            <a:endParaRPr lang="ru-RU" dirty="0"/>
          </a:p>
        </p:txBody>
      </p:sp>
      <p:cxnSp>
        <p:nvCxnSpPr>
          <p:cNvPr id="7" name="Прямая соединительная линия 6"/>
          <p:cNvCxnSpPr/>
          <p:nvPr userDrawn="1"/>
        </p:nvCxnSpPr>
        <p:spPr>
          <a:xfrm>
            <a:off x="549274" y="822960"/>
            <a:ext cx="4119609" cy="0"/>
          </a:xfrm>
          <a:prstGeom prst="line">
            <a:avLst/>
          </a:prstGeom>
          <a:ln>
            <a:solidFill>
              <a:srgbClr val="53BC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09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250825" y="3070225"/>
            <a:ext cx="8648700" cy="3238500"/>
          </a:xfrm>
          <a:prstGeom prst="rect">
            <a:avLst/>
          </a:prstGeom>
        </p:spPr>
        <p:txBody>
          <a:bodyPr/>
          <a:lstStyle/>
          <a:p>
            <a:endParaRPr lang="ru-RU"/>
          </a:p>
        </p:txBody>
      </p:sp>
      <p:sp>
        <p:nvSpPr>
          <p:cNvPr id="4" name="Текст 10"/>
          <p:cNvSpPr>
            <a:spLocks noGrp="1"/>
          </p:cNvSpPr>
          <p:nvPr>
            <p:ph type="body" sz="quarter" idx="11" hasCustomPrompt="1"/>
          </p:nvPr>
        </p:nvSpPr>
        <p:spPr>
          <a:xfrm>
            <a:off x="250825" y="1132659"/>
            <a:ext cx="8648700" cy="1732461"/>
          </a:xfrm>
          <a:prstGeom prst="rect">
            <a:avLst/>
          </a:prstGeom>
        </p:spPr>
        <p:txBody>
          <a:bodyPr/>
          <a:lstStyle>
            <a:lvl1pPr marL="0" marR="0" indent="0" algn="l" defTabSz="914400" rtl="0" eaLnBrk="1" fontAlgn="auto" latinLnBrk="0" hangingPunct="1">
              <a:lnSpc>
                <a:spcPct val="150000"/>
              </a:lnSpc>
              <a:spcBef>
                <a:spcPts val="0"/>
              </a:spcBef>
              <a:spcAft>
                <a:spcPts val="0"/>
              </a:spcAft>
              <a:buClrTx/>
              <a:buSzTx/>
              <a:buFont typeface="Courier New" panose="02070309020205020404" pitchFamily="49" charset="0"/>
              <a:buNone/>
              <a:tabLst/>
              <a:defRPr sz="2800"/>
            </a:lvl1pPr>
          </a:lstStyle>
          <a:p>
            <a:r>
              <a:rPr lang="ru-RU" sz="1200" dirty="0">
                <a:solidFill>
                  <a:schemeClr val="bg2">
                    <a:lumMod val="50000"/>
                  </a:schemeClr>
                </a:solidFill>
                <a:latin typeface="Arial" panose="020B0604020202020204" pitchFamily="34" charset="0"/>
                <a:cs typeface="Arial" panose="020B0604020202020204" pitchFamily="34" charset="0"/>
              </a:rPr>
              <a:t>Природа Греции позаботилась о сказочных пейзажах. В память об этом незабываемом дне у вас останутся яркие фотографии и видео. Фоном станут пляжи Эгейского моря и знаменитый греческий закат, голубые крыши церквей, поражающие своими строгими линиями горы, ясное голубое небо. Танцы под зажигательные греческие мелодии позволят вам впитать в себя всю ту средиземноморскую страсть, которой Греция, страна ярких чувств и горячих эмоций, пронизана насквозь.</a:t>
            </a:r>
          </a:p>
        </p:txBody>
      </p:sp>
      <p:sp>
        <p:nvSpPr>
          <p:cNvPr id="5" name="Текст 12"/>
          <p:cNvSpPr>
            <a:spLocks noGrp="1"/>
          </p:cNvSpPr>
          <p:nvPr>
            <p:ph type="body" sz="quarter" idx="12" hasCustomPrompt="1"/>
          </p:nvPr>
        </p:nvSpPr>
        <p:spPr>
          <a:xfrm>
            <a:off x="250825" y="569255"/>
            <a:ext cx="8648700" cy="427038"/>
          </a:xfrm>
          <a:prstGeom prst="rect">
            <a:avLst/>
          </a:prstGeom>
        </p:spPr>
        <p:txBody>
          <a:bodyPr anchor="ctr"/>
          <a:lstStyle>
            <a:lvl1pPr marL="0" indent="0" algn="l">
              <a:buFontTx/>
              <a:buNone/>
              <a:defRPr sz="1400" baseline="0">
                <a:solidFill>
                  <a:srgbClr val="51BEE9"/>
                </a:solidFill>
                <a:latin typeface="Arial" panose="020B0604020202020204" pitchFamily="34" charset="0"/>
                <a:cs typeface="Arial" panose="020B0604020202020204" pitchFamily="34" charset="0"/>
              </a:defRPr>
            </a:lvl1pPr>
            <a:lvl2pPr marL="457200" indent="0">
              <a:buFontTx/>
              <a:buNone/>
              <a:defRPr sz="1400">
                <a:solidFill>
                  <a:schemeClr val="bg2">
                    <a:lumMod val="50000"/>
                  </a:schemeClr>
                </a:solidFill>
                <a:latin typeface="Arial" panose="020B0604020202020204" pitchFamily="34" charset="0"/>
                <a:cs typeface="Arial" panose="020B0604020202020204" pitchFamily="34" charset="0"/>
              </a:defRPr>
            </a:lvl2pPr>
            <a:lvl3pPr marL="914400" indent="0">
              <a:buFontTx/>
              <a:buNone/>
              <a:defRPr sz="1400">
                <a:solidFill>
                  <a:schemeClr val="bg2">
                    <a:lumMod val="50000"/>
                  </a:schemeClr>
                </a:solidFill>
                <a:latin typeface="Arial" panose="020B0604020202020204" pitchFamily="34" charset="0"/>
                <a:cs typeface="Arial" panose="020B0604020202020204" pitchFamily="34" charset="0"/>
              </a:defRPr>
            </a:lvl3pPr>
            <a:lvl4pPr marL="1371600" indent="0">
              <a:buFontTx/>
              <a:buNone/>
              <a:defRPr sz="1400">
                <a:solidFill>
                  <a:schemeClr val="bg2">
                    <a:lumMod val="50000"/>
                  </a:schemeClr>
                </a:solidFill>
                <a:latin typeface="Arial" panose="020B0604020202020204" pitchFamily="34" charset="0"/>
                <a:cs typeface="Arial" panose="020B0604020202020204" pitchFamily="34" charset="0"/>
              </a:defRPr>
            </a:lvl4pPr>
            <a:lvl5pPr marL="1828800" indent="0">
              <a:buFontTx/>
              <a:buNone/>
              <a:defRPr sz="1400">
                <a:solidFill>
                  <a:schemeClr val="bg2">
                    <a:lumMod val="50000"/>
                  </a:schemeClr>
                </a:solidFill>
                <a:latin typeface="Arial" panose="020B0604020202020204" pitchFamily="34" charset="0"/>
                <a:cs typeface="Arial" panose="020B0604020202020204" pitchFamily="34" charset="0"/>
              </a:defRPr>
            </a:lvl5pPr>
          </a:lstStyle>
          <a:p>
            <a:pPr lvl="0"/>
            <a:r>
              <a:rPr lang="ru-RU" dirty="0"/>
              <a:t>Заголовок страницы</a:t>
            </a:r>
          </a:p>
        </p:txBody>
      </p:sp>
    </p:spTree>
    <p:extLst>
      <p:ext uri="{BB962C8B-B14F-4D97-AF65-F5344CB8AC3E}">
        <p14:creationId xmlns:p14="http://schemas.microsoft.com/office/powerpoint/2010/main" val="278109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250825" y="1279524"/>
            <a:ext cx="8648700" cy="4305935"/>
          </a:xfrm>
          <a:prstGeom prst="rect">
            <a:avLst/>
          </a:prstGeom>
        </p:spPr>
        <p:txBody>
          <a:bodyPr/>
          <a:lstStyle/>
          <a:p>
            <a:endParaRPr lang="ru-RU" dirty="0"/>
          </a:p>
        </p:txBody>
      </p:sp>
      <p:sp>
        <p:nvSpPr>
          <p:cNvPr id="5" name="Текст 12"/>
          <p:cNvSpPr>
            <a:spLocks noGrp="1"/>
          </p:cNvSpPr>
          <p:nvPr>
            <p:ph type="body" sz="quarter" idx="12" hasCustomPrompt="1"/>
          </p:nvPr>
        </p:nvSpPr>
        <p:spPr>
          <a:xfrm>
            <a:off x="250825" y="569255"/>
            <a:ext cx="8648700" cy="427038"/>
          </a:xfrm>
          <a:prstGeom prst="rect">
            <a:avLst/>
          </a:prstGeom>
        </p:spPr>
        <p:txBody>
          <a:bodyPr anchor="ctr"/>
          <a:lstStyle>
            <a:lvl1pPr marL="0" indent="0" algn="ctr">
              <a:buFontTx/>
              <a:buNone/>
              <a:defRPr sz="1400" baseline="0">
                <a:solidFill>
                  <a:srgbClr val="51BEE9"/>
                </a:solidFill>
                <a:latin typeface="Arial" panose="020B0604020202020204" pitchFamily="34" charset="0"/>
                <a:cs typeface="Arial" panose="020B0604020202020204" pitchFamily="34" charset="0"/>
              </a:defRPr>
            </a:lvl1pPr>
            <a:lvl2pPr marL="457200" indent="0">
              <a:buFontTx/>
              <a:buNone/>
              <a:defRPr sz="1400">
                <a:solidFill>
                  <a:schemeClr val="bg2">
                    <a:lumMod val="50000"/>
                  </a:schemeClr>
                </a:solidFill>
                <a:latin typeface="Arial" panose="020B0604020202020204" pitchFamily="34" charset="0"/>
                <a:cs typeface="Arial" panose="020B0604020202020204" pitchFamily="34" charset="0"/>
              </a:defRPr>
            </a:lvl2pPr>
            <a:lvl3pPr marL="914400" indent="0">
              <a:buFontTx/>
              <a:buNone/>
              <a:defRPr sz="1400">
                <a:solidFill>
                  <a:schemeClr val="bg2">
                    <a:lumMod val="50000"/>
                  </a:schemeClr>
                </a:solidFill>
                <a:latin typeface="Arial" panose="020B0604020202020204" pitchFamily="34" charset="0"/>
                <a:cs typeface="Arial" panose="020B0604020202020204" pitchFamily="34" charset="0"/>
              </a:defRPr>
            </a:lvl3pPr>
            <a:lvl4pPr marL="1371600" indent="0">
              <a:buFontTx/>
              <a:buNone/>
              <a:defRPr sz="1400">
                <a:solidFill>
                  <a:schemeClr val="bg2">
                    <a:lumMod val="50000"/>
                  </a:schemeClr>
                </a:solidFill>
                <a:latin typeface="Arial" panose="020B0604020202020204" pitchFamily="34" charset="0"/>
                <a:cs typeface="Arial" panose="020B0604020202020204" pitchFamily="34" charset="0"/>
              </a:defRPr>
            </a:lvl4pPr>
            <a:lvl5pPr marL="1828800" indent="0">
              <a:buFontTx/>
              <a:buNone/>
              <a:defRPr sz="1400">
                <a:solidFill>
                  <a:schemeClr val="bg2">
                    <a:lumMod val="50000"/>
                  </a:schemeClr>
                </a:solidFill>
                <a:latin typeface="Arial" panose="020B0604020202020204" pitchFamily="34" charset="0"/>
                <a:cs typeface="Arial" panose="020B0604020202020204" pitchFamily="34" charset="0"/>
              </a:defRPr>
            </a:lvl5pPr>
          </a:lstStyle>
          <a:p>
            <a:pPr lvl="0"/>
            <a:r>
              <a:rPr lang="ru-RU" dirty="0"/>
              <a:t>Заголовок страницы</a:t>
            </a:r>
          </a:p>
        </p:txBody>
      </p:sp>
    </p:spTree>
    <p:extLst>
      <p:ext uri="{BB962C8B-B14F-4D97-AF65-F5344CB8AC3E}">
        <p14:creationId xmlns:p14="http://schemas.microsoft.com/office/powerpoint/2010/main" val="103435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250825" y="1279524"/>
            <a:ext cx="4243902" cy="4305935"/>
          </a:xfrm>
          <a:prstGeom prst="rect">
            <a:avLst/>
          </a:prstGeom>
        </p:spPr>
        <p:txBody>
          <a:bodyPr/>
          <a:lstStyle/>
          <a:p>
            <a:endParaRPr lang="ru-RU" dirty="0"/>
          </a:p>
        </p:txBody>
      </p:sp>
      <p:sp>
        <p:nvSpPr>
          <p:cNvPr id="5" name="Текст 12"/>
          <p:cNvSpPr>
            <a:spLocks noGrp="1"/>
          </p:cNvSpPr>
          <p:nvPr>
            <p:ph type="body" sz="quarter" idx="12" hasCustomPrompt="1"/>
          </p:nvPr>
        </p:nvSpPr>
        <p:spPr>
          <a:xfrm>
            <a:off x="250825" y="569255"/>
            <a:ext cx="8648700" cy="427038"/>
          </a:xfrm>
          <a:prstGeom prst="rect">
            <a:avLst/>
          </a:prstGeom>
        </p:spPr>
        <p:txBody>
          <a:bodyPr anchor="ctr"/>
          <a:lstStyle>
            <a:lvl1pPr marL="0" indent="0" algn="ctr">
              <a:buFontTx/>
              <a:buNone/>
              <a:defRPr sz="1400" baseline="0">
                <a:solidFill>
                  <a:srgbClr val="51BEE9"/>
                </a:solidFill>
                <a:latin typeface="Arial" panose="020B0604020202020204" pitchFamily="34" charset="0"/>
                <a:cs typeface="Arial" panose="020B0604020202020204" pitchFamily="34" charset="0"/>
              </a:defRPr>
            </a:lvl1pPr>
            <a:lvl2pPr marL="457200" indent="0">
              <a:buFontTx/>
              <a:buNone/>
              <a:defRPr sz="1400">
                <a:solidFill>
                  <a:schemeClr val="bg2">
                    <a:lumMod val="50000"/>
                  </a:schemeClr>
                </a:solidFill>
                <a:latin typeface="Arial" panose="020B0604020202020204" pitchFamily="34" charset="0"/>
                <a:cs typeface="Arial" panose="020B0604020202020204" pitchFamily="34" charset="0"/>
              </a:defRPr>
            </a:lvl2pPr>
            <a:lvl3pPr marL="914400" indent="0">
              <a:buFontTx/>
              <a:buNone/>
              <a:defRPr sz="1400">
                <a:solidFill>
                  <a:schemeClr val="bg2">
                    <a:lumMod val="50000"/>
                  </a:schemeClr>
                </a:solidFill>
                <a:latin typeface="Arial" panose="020B0604020202020204" pitchFamily="34" charset="0"/>
                <a:cs typeface="Arial" panose="020B0604020202020204" pitchFamily="34" charset="0"/>
              </a:defRPr>
            </a:lvl3pPr>
            <a:lvl4pPr marL="1371600" indent="0">
              <a:buFontTx/>
              <a:buNone/>
              <a:defRPr sz="1400">
                <a:solidFill>
                  <a:schemeClr val="bg2">
                    <a:lumMod val="50000"/>
                  </a:schemeClr>
                </a:solidFill>
                <a:latin typeface="Arial" panose="020B0604020202020204" pitchFamily="34" charset="0"/>
                <a:cs typeface="Arial" panose="020B0604020202020204" pitchFamily="34" charset="0"/>
              </a:defRPr>
            </a:lvl4pPr>
            <a:lvl5pPr marL="1828800" indent="0">
              <a:buFontTx/>
              <a:buNone/>
              <a:defRPr sz="1400">
                <a:solidFill>
                  <a:schemeClr val="bg2">
                    <a:lumMod val="50000"/>
                  </a:schemeClr>
                </a:solidFill>
                <a:latin typeface="Arial" panose="020B0604020202020204" pitchFamily="34" charset="0"/>
                <a:cs typeface="Arial" panose="020B0604020202020204" pitchFamily="34" charset="0"/>
              </a:defRPr>
            </a:lvl5pPr>
          </a:lstStyle>
          <a:p>
            <a:pPr lvl="0"/>
            <a:r>
              <a:rPr lang="ru-RU" dirty="0"/>
              <a:t>Заголовок страницы</a:t>
            </a:r>
          </a:p>
        </p:txBody>
      </p:sp>
      <p:sp>
        <p:nvSpPr>
          <p:cNvPr id="4" name="Рисунок 2"/>
          <p:cNvSpPr>
            <a:spLocks noGrp="1"/>
          </p:cNvSpPr>
          <p:nvPr>
            <p:ph type="pic" sz="quarter" idx="13"/>
          </p:nvPr>
        </p:nvSpPr>
        <p:spPr>
          <a:xfrm>
            <a:off x="4653253" y="1264498"/>
            <a:ext cx="4243902" cy="4305935"/>
          </a:xfrm>
          <a:prstGeom prst="rect">
            <a:avLst/>
          </a:prstGeom>
        </p:spPr>
        <p:txBody>
          <a:bodyPr/>
          <a:lstStyle/>
          <a:p>
            <a:endParaRPr lang="ru-RU" dirty="0"/>
          </a:p>
        </p:txBody>
      </p:sp>
    </p:spTree>
    <p:extLst>
      <p:ext uri="{BB962C8B-B14F-4D97-AF65-F5344CB8AC3E}">
        <p14:creationId xmlns:p14="http://schemas.microsoft.com/office/powerpoint/2010/main" val="124945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Титульный слайд">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5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015220"/>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82" r:id="rId4"/>
    <p:sldLayoutId id="2147483677" r:id="rId5"/>
    <p:sldLayoutId id="2147483681" r:id="rId6"/>
    <p:sldLayoutId id="2147483683" r:id="rId7"/>
    <p:sldLayoutId id="214748368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6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507710" y="842653"/>
            <a:ext cx="4119609" cy="5609409"/>
          </a:xfrm>
        </p:spPr>
        <p:txBody>
          <a:bodyPr/>
          <a:lstStyle/>
          <a:p>
            <a:pPr>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Wedding Package</a:t>
            </a:r>
            <a:r>
              <a:rPr lang="ru-RU" sz="1000" b="1" dirty="0">
                <a:solidFill>
                  <a:schemeClr val="bg2">
                    <a:lumMod val="50000"/>
                  </a:schemeClr>
                </a:solidFill>
                <a:latin typeface="Arial" panose="020B0604020202020204" pitchFamily="34" charset="0"/>
                <a:cs typeface="Arial" panose="020B0604020202020204" pitchFamily="34" charset="0"/>
              </a:rPr>
              <a:t>:</a:t>
            </a: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Booking of your wedding date and time </a:t>
            </a: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Registrar’s fees for your wedding ceremony</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Checking of papers with local authorities </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Administration &amp; handling fees </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Translation of the standard list of documents required for your wedding</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Pre-wedding meeting with your wedding coordinator </a:t>
            </a:r>
            <a:r>
              <a:rPr lang="ru-RU" sz="1000" dirty="0">
                <a:solidFill>
                  <a:schemeClr val="bg2">
                    <a:lumMod val="50000"/>
                  </a:schemeClr>
                </a:solidFill>
                <a:latin typeface="Arial" panose="020B0604020202020204" pitchFamily="34" charset="0"/>
                <a:cs typeface="Arial" panose="020B0604020202020204" pitchFamily="34" charset="0"/>
              </a:rPr>
              <a:t>(</a:t>
            </a:r>
            <a:r>
              <a:rPr lang="en-US" sz="1000" dirty="0">
                <a:solidFill>
                  <a:schemeClr val="bg2">
                    <a:lumMod val="50000"/>
                  </a:schemeClr>
                </a:solidFill>
                <a:latin typeface="Arial" panose="020B0604020202020204" pitchFamily="34" charset="0"/>
                <a:cs typeface="Arial" panose="020B0604020202020204" pitchFamily="34" charset="0"/>
              </a:rPr>
              <a:t>in your hotel</a:t>
            </a:r>
            <a:r>
              <a:rPr lang="ru-RU" sz="1000" dirty="0">
                <a:solidFill>
                  <a:schemeClr val="bg2">
                    <a:lumMod val="50000"/>
                  </a:schemeClr>
                </a:solidFill>
                <a:latin typeface="Arial" panose="020B0604020202020204" pitchFamily="34" charset="0"/>
                <a:cs typeface="Arial" panose="020B0604020202020204" pitchFamily="34" charset="0"/>
              </a:rPr>
              <a:t>) </a:t>
            </a:r>
            <a:endParaRPr lang="en-US"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Personal wedding coordinator throughout your wedding ceremony </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The official ceremony at a city hall</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Master of ceremonies</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Provision of 2 witnesses (if necessary) </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Bridal bouquet &amp; groom’s button-hole (seasonal flowers, color of your choice)</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Ring pillow </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1 bottle of sparkling wine</a:t>
            </a: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Wedding gift from our company</a:t>
            </a:r>
          </a:p>
          <a:p>
            <a:pPr>
              <a:buClr>
                <a:srgbClr val="53BCE9"/>
              </a:buClr>
            </a:pPr>
            <a:endParaRPr lang="en-US" sz="1000" dirty="0">
              <a:solidFill>
                <a:schemeClr val="bg2">
                  <a:lumMod val="50000"/>
                </a:schemeClr>
              </a:solidFill>
              <a:latin typeface="Arial" panose="020B0604020202020204" pitchFamily="34" charset="0"/>
              <a:cs typeface="Arial" panose="020B0604020202020204" pitchFamily="34" charset="0"/>
            </a:endParaRPr>
          </a:p>
          <a:p>
            <a:pPr>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Price starts from 1184 €</a:t>
            </a:r>
          </a:p>
          <a:p>
            <a:pPr>
              <a:buClr>
                <a:srgbClr val="53BCE9"/>
              </a:buClr>
            </a:pPr>
            <a:endParaRPr lang="en-US" sz="1000" b="1" dirty="0">
              <a:solidFill>
                <a:schemeClr val="bg2">
                  <a:lumMod val="50000"/>
                </a:schemeClr>
              </a:solidFill>
              <a:latin typeface="Arial" panose="020B0604020202020204" pitchFamily="34" charset="0"/>
              <a:cs typeface="Arial" panose="020B0604020202020204" pitchFamily="34" charset="0"/>
            </a:endParaRPr>
          </a:p>
          <a:p>
            <a:pPr lvl="0"/>
            <a:r>
              <a:rPr lang="en-US" sz="1000" dirty="0"/>
              <a:t> </a:t>
            </a:r>
            <a:endParaRPr lang="el-GR" sz="1000" dirty="0"/>
          </a:p>
          <a:p>
            <a:pPr lvl="0"/>
            <a:r>
              <a:rPr lang="en-US" sz="1000" dirty="0"/>
              <a:t> </a:t>
            </a:r>
            <a:endParaRPr lang="el-GR" sz="1000" dirty="0"/>
          </a:p>
        </p:txBody>
      </p:sp>
      <p:pic>
        <p:nvPicPr>
          <p:cNvPr id="5" name="Рисунок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3"/>
          <p:cNvSpPr>
            <a:spLocks noGrp="1"/>
          </p:cNvSpPr>
          <p:nvPr>
            <p:ph type="body" sz="quarter" idx="13"/>
          </p:nvPr>
        </p:nvSpPr>
        <p:spPr/>
        <p:txBody>
          <a:bodyPr/>
          <a:lstStyle/>
          <a:p>
            <a:r>
              <a:rPr lang="en-US" sz="1400" b="1" dirty="0">
                <a:solidFill>
                  <a:srgbClr val="53BCE9"/>
                </a:solidFill>
              </a:rPr>
              <a:t>Civil wedding package</a:t>
            </a:r>
          </a:p>
        </p:txBody>
      </p:sp>
    </p:spTree>
    <p:extLst>
      <p:ext uri="{BB962C8B-B14F-4D97-AF65-F5344CB8AC3E}">
        <p14:creationId xmlns:p14="http://schemas.microsoft.com/office/powerpoint/2010/main" val="367630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Текст 2"/>
          <p:cNvSpPr>
            <a:spLocks noGrp="1"/>
          </p:cNvSpPr>
          <p:nvPr>
            <p:ph type="body" sz="quarter" idx="12"/>
          </p:nvPr>
        </p:nvSpPr>
        <p:spPr/>
        <p:txBody>
          <a:bodyPr/>
          <a:lstStyle/>
          <a:p>
            <a:r>
              <a:rPr lang="en-US" b="1" dirty="0"/>
              <a:t>“My big fat Greek Wedding”</a:t>
            </a:r>
            <a:endParaRPr lang="ru-RU" b="1" dirty="0"/>
          </a:p>
        </p:txBody>
      </p:sp>
    </p:spTree>
    <p:extLst>
      <p:ext uri="{BB962C8B-B14F-4D97-AF65-F5344CB8AC3E}">
        <p14:creationId xmlns:p14="http://schemas.microsoft.com/office/powerpoint/2010/main" val="32647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pPr>
              <a:lnSpc>
                <a:spcPct val="114000"/>
              </a:lnSpc>
            </a:pPr>
            <a:r>
              <a:rPr lang="en-US" sz="1000" dirty="0">
                <a:solidFill>
                  <a:schemeClr val="bg2">
                    <a:lumMod val="50000"/>
                  </a:schemeClr>
                </a:solidFill>
                <a:latin typeface="Arial" panose="020B0604020202020204" pitchFamily="34" charset="0"/>
                <a:cs typeface="Arial" panose="020B0604020202020204" pitchFamily="34" charset="0"/>
              </a:rPr>
              <a:t>We organize our signature project “My Big Fat Greek Wedding” on annual basis, ideal for those who want to celebrate their vow renewal, wedding anniversary or just want to experience a not-at-all-legally binding authentic Greek style wedding ceremony together with other couples!</a:t>
            </a:r>
          </a:p>
          <a:p>
            <a:pPr>
              <a:lnSpc>
                <a:spcPct val="114000"/>
              </a:lnSpc>
            </a:pPr>
            <a:endParaRPr lang="en-US" sz="1000" dirty="0">
              <a:solidFill>
                <a:schemeClr val="bg2">
                  <a:lumMod val="50000"/>
                </a:schemeClr>
              </a:solidFill>
              <a:latin typeface="Arial" panose="020B0604020202020204" pitchFamily="34" charset="0"/>
              <a:cs typeface="Arial" panose="020B0604020202020204" pitchFamily="34" charset="0"/>
            </a:endParaRPr>
          </a:p>
          <a:p>
            <a:pPr>
              <a:lnSpc>
                <a:spcPct val="114000"/>
              </a:lnSpc>
            </a:pPr>
            <a:r>
              <a:rPr lang="en-US" sz="1000" b="1" dirty="0">
                <a:solidFill>
                  <a:schemeClr val="bg2">
                    <a:lumMod val="50000"/>
                  </a:schemeClr>
                </a:solidFill>
                <a:latin typeface="Arial" panose="020B0604020202020204" pitchFamily="34" charset="0"/>
                <a:cs typeface="Arial" panose="020B0604020202020204" pitchFamily="34" charset="0"/>
              </a:rPr>
              <a:t>Wedding package</a:t>
            </a:r>
            <a:r>
              <a:rPr lang="ru-RU" sz="1000" b="1" dirty="0">
                <a:solidFill>
                  <a:schemeClr val="bg2">
                    <a:lumMod val="50000"/>
                  </a:schemeClr>
                </a:solidFill>
                <a:latin typeface="Arial" panose="020B0604020202020204" pitchFamily="34" charset="0"/>
                <a:cs typeface="Arial" panose="020B0604020202020204" pitchFamily="34" charset="0"/>
              </a:rPr>
              <a:t>:</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Reservation of a wedding venue</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Champaign for the couple</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Bridal bouquet &amp; groom’s button-hole (seasonal flowers, color of your choice)</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White pigeons</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Romantic dinner for the couple </a:t>
            </a:r>
            <a:endParaRPr lang="ru-RU" sz="10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Wedding cake (for each couple)</a:t>
            </a:r>
            <a:endParaRPr lang="ru-RU" sz="10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Live music band at dinner</a:t>
            </a:r>
            <a:endParaRPr lang="ru-RU" sz="1000" dirty="0">
              <a:solidFill>
                <a:schemeClr val="bg2">
                  <a:lumMod val="50000"/>
                </a:schemeClr>
              </a:solidFill>
              <a:latin typeface="Arial" panose="020B0604020202020204" pitchFamily="34" charset="0"/>
              <a:cs typeface="Arial" panose="020B0604020202020204" pitchFamily="34" charset="0"/>
            </a:endParaRP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Entertainment program</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Professional photographer (2 hour photo shoot)</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Videographer</a:t>
            </a:r>
          </a:p>
          <a:p>
            <a:pPr marL="171450" indent="-171450">
              <a:lnSpc>
                <a:spcPct val="114000"/>
              </a:lnSpc>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Fireworks</a:t>
            </a:r>
          </a:p>
          <a:p>
            <a:pPr marL="171450" indent="-171450">
              <a:lnSpc>
                <a:spcPct val="114000"/>
              </a:lnSpc>
              <a:buClr>
                <a:srgbClr val="53BCE9"/>
              </a:buClr>
              <a:buFont typeface="Wingdings" panose="05000000000000000000" pitchFamily="2" charset="2"/>
              <a:buChar char="v"/>
            </a:pPr>
            <a:endParaRPr lang="en-US" sz="1000" b="1" dirty="0">
              <a:solidFill>
                <a:schemeClr val="bg2">
                  <a:lumMod val="50000"/>
                </a:schemeClr>
              </a:solidFill>
              <a:latin typeface="Arial" panose="020B0604020202020204" pitchFamily="34" charset="0"/>
              <a:cs typeface="Arial" panose="020B0604020202020204" pitchFamily="34" charset="0"/>
            </a:endParaRPr>
          </a:p>
          <a:p>
            <a:pPr>
              <a:lnSpc>
                <a:spcPct val="114000"/>
              </a:lnSpc>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Price: </a:t>
            </a:r>
            <a:r>
              <a:rPr lang="ru-RU" sz="1000" b="1" dirty="0">
                <a:solidFill>
                  <a:schemeClr val="bg2">
                    <a:lumMod val="50000"/>
                  </a:schemeClr>
                </a:solidFill>
                <a:latin typeface="Arial" panose="020B0604020202020204" pitchFamily="34" charset="0"/>
                <a:cs typeface="Arial" panose="020B0604020202020204" pitchFamily="34" charset="0"/>
              </a:rPr>
              <a:t>670 € </a:t>
            </a:r>
            <a:r>
              <a:rPr lang="en-US" sz="1000" b="1" dirty="0">
                <a:solidFill>
                  <a:schemeClr val="bg2">
                    <a:lumMod val="50000"/>
                  </a:schemeClr>
                </a:solidFill>
                <a:latin typeface="Arial" panose="020B0604020202020204" pitchFamily="34" charset="0"/>
                <a:cs typeface="Arial" panose="020B0604020202020204" pitchFamily="34" charset="0"/>
              </a:rPr>
              <a:t>per couple</a:t>
            </a:r>
          </a:p>
          <a:p>
            <a:pPr>
              <a:lnSpc>
                <a:spcPct val="114000"/>
              </a:lnSpc>
              <a:buClr>
                <a:srgbClr val="53BCE9"/>
              </a:buClr>
            </a:pPr>
            <a:r>
              <a:rPr lang="en-US" sz="1000" b="1" i="1" dirty="0">
                <a:solidFill>
                  <a:schemeClr val="bg2">
                    <a:lumMod val="50000"/>
                  </a:schemeClr>
                </a:solidFill>
                <a:latin typeface="Arial" panose="020B0604020202020204" pitchFamily="34" charset="0"/>
                <a:cs typeface="Arial" panose="020B0604020202020204" pitchFamily="34" charset="0"/>
              </a:rPr>
              <a:t>*The offer is valid for a group minimum 10 couples</a:t>
            </a:r>
          </a:p>
          <a:p>
            <a:pPr>
              <a:lnSpc>
                <a:spcPct val="114000"/>
              </a:lnSpc>
              <a:buClr>
                <a:srgbClr val="53BCE9"/>
              </a:buClr>
            </a:pPr>
            <a:endParaRPr lang="ru-RU" sz="1000" b="1" dirty="0">
              <a:solidFill>
                <a:schemeClr val="bg2">
                  <a:lumMod val="50000"/>
                </a:schemeClr>
              </a:solidFill>
              <a:latin typeface="Arial" panose="020B0604020202020204" pitchFamily="34" charset="0"/>
              <a:cs typeface="Arial" panose="020B0604020202020204" pitchFamily="34" charset="0"/>
            </a:endParaRPr>
          </a:p>
          <a:p>
            <a:endParaRPr lang="ru-RU" sz="1000" dirty="0"/>
          </a:p>
        </p:txBody>
      </p:sp>
      <p:pic>
        <p:nvPicPr>
          <p:cNvPr id="5" name="Рисунок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3"/>
          <p:cNvSpPr>
            <a:spLocks noGrp="1"/>
          </p:cNvSpPr>
          <p:nvPr>
            <p:ph type="body" sz="quarter" idx="13"/>
          </p:nvPr>
        </p:nvSpPr>
        <p:spPr/>
        <p:txBody>
          <a:bodyPr/>
          <a:lstStyle/>
          <a:p>
            <a:r>
              <a:rPr lang="en-US" sz="1400" dirty="0"/>
              <a:t>“My big fat Greek Wedding”</a:t>
            </a:r>
            <a:endParaRPr lang="ru-RU" sz="1400" b="1" dirty="0">
              <a:solidFill>
                <a:srgbClr val="51BEE9"/>
              </a:solidFill>
            </a:endParaRPr>
          </a:p>
        </p:txBody>
      </p:sp>
    </p:spTree>
    <p:extLst>
      <p:ext uri="{BB962C8B-B14F-4D97-AF65-F5344CB8AC3E}">
        <p14:creationId xmlns:p14="http://schemas.microsoft.com/office/powerpoint/2010/main" val="207038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278534" y="852256"/>
            <a:ext cx="8648700" cy="1819923"/>
          </a:xfrm>
        </p:spPr>
        <p:txBody>
          <a:bodyPr numCol="3"/>
          <a:lstStyle/>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Wedding banquet or dinner</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Live music</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master of ceremonies</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DJ</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show</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Rentals of wedding dresses and suits</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Photography and videography</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Stylist and makeup artist</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Romantic cruise on yacht</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endParaRPr lang="en-US"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endParaRPr lang="en-US"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endParaRPr lang="en-US"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endParaRPr lang="en-US"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Amazing decoration</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Unique scenario</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Bachelorette party and stag party</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Honeymoon</a:t>
            </a:r>
            <a:endParaRPr lang="ru-RU" sz="1000" dirty="0">
              <a:solidFill>
                <a:schemeClr val="bg2">
                  <a:lumMod val="50000"/>
                </a:schemeClr>
              </a:solidFill>
              <a:latin typeface="Arial" panose="020B0604020202020204" pitchFamily="34" charset="0"/>
              <a:cs typeface="Arial" panose="020B0604020202020204" pitchFamily="34" charset="0"/>
            </a:endParaRPr>
          </a:p>
          <a:p>
            <a:pPr marL="285750" lvl="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Accommodation in 2-5* hotels</a:t>
            </a:r>
            <a:endParaRPr lang="ru-RU"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dirty="0">
              <a:solidFill>
                <a:schemeClr val="bg2">
                  <a:lumMod val="50000"/>
                </a:schemeClr>
              </a:solidFill>
              <a:latin typeface="Arial" panose="020B0604020202020204" pitchFamily="34" charset="0"/>
              <a:cs typeface="Arial" panose="020B0604020202020204" pitchFamily="34" charset="0"/>
            </a:endParaRPr>
          </a:p>
          <a:p>
            <a:endParaRPr lang="en-US" sz="1000" b="1" dirty="0">
              <a:solidFill>
                <a:schemeClr val="bg2">
                  <a:lumMod val="50000"/>
                </a:schemeClr>
              </a:solidFill>
              <a:latin typeface="Arial" panose="020B0604020202020204" pitchFamily="34" charset="0"/>
              <a:cs typeface="Arial" panose="020B0604020202020204" pitchFamily="34" charset="0"/>
            </a:endParaRPr>
          </a:p>
          <a:p>
            <a:r>
              <a:rPr lang="en-US" sz="1000" b="1" dirty="0">
                <a:solidFill>
                  <a:schemeClr val="bg2">
                    <a:lumMod val="50000"/>
                  </a:schemeClr>
                </a:solidFill>
                <a:latin typeface="Arial" panose="020B0604020202020204" pitchFamily="34" charset="0"/>
                <a:cs typeface="Arial" panose="020B0604020202020204" pitchFamily="34" charset="0"/>
              </a:rPr>
              <a:t>For your transportation we offer</a:t>
            </a:r>
            <a:endParaRPr lang="el-GR"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Cars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Retro cars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Mini vans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Buses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Donkey or horse rides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Yachts</a:t>
            </a:r>
            <a:endParaRPr lang="el-GR"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dirty="0">
                <a:solidFill>
                  <a:schemeClr val="bg2">
                    <a:lumMod val="50000"/>
                  </a:schemeClr>
                </a:solidFill>
                <a:latin typeface="Arial" panose="020B0604020202020204" pitchFamily="34" charset="0"/>
                <a:cs typeface="Arial" panose="020B0604020202020204" pitchFamily="34" charset="0"/>
              </a:rPr>
              <a:t>Helicopters</a:t>
            </a:r>
            <a:endParaRPr lang="el-GR" sz="1000" dirty="0">
              <a:solidFill>
                <a:schemeClr val="bg2">
                  <a:lumMod val="50000"/>
                </a:schemeClr>
              </a:solidFill>
              <a:latin typeface="Arial" panose="020B0604020202020204" pitchFamily="34" charset="0"/>
              <a:cs typeface="Arial" panose="020B0604020202020204" pitchFamily="34" charset="0"/>
            </a:endParaRPr>
          </a:p>
          <a:p>
            <a:pPr marL="171450" indent="-171450">
              <a:buClr>
                <a:srgbClr val="51BEE9"/>
              </a:buClr>
              <a:buFont typeface="Wingdings" panose="05000000000000000000" pitchFamily="2" charset="2"/>
              <a:buChar char="v"/>
            </a:pPr>
            <a:endParaRPr lang="ru-RU" sz="1000" dirty="0">
              <a:solidFill>
                <a:schemeClr val="bg2">
                  <a:lumMod val="25000"/>
                </a:schemeClr>
              </a:solidFill>
              <a:latin typeface="Arial" panose="020B0604020202020204" pitchFamily="34" charset="0"/>
              <a:cs typeface="Arial" panose="020B0604020202020204" pitchFamily="34" charset="0"/>
            </a:endParaRPr>
          </a:p>
        </p:txBody>
      </p:sp>
      <p:sp>
        <p:nvSpPr>
          <p:cNvPr id="4" name="Текст 3"/>
          <p:cNvSpPr>
            <a:spLocks noGrp="1"/>
          </p:cNvSpPr>
          <p:nvPr>
            <p:ph type="body" sz="quarter" idx="12"/>
          </p:nvPr>
        </p:nvSpPr>
        <p:spPr>
          <a:xfrm>
            <a:off x="264680" y="306019"/>
            <a:ext cx="8648700" cy="427038"/>
          </a:xfrm>
        </p:spPr>
        <p:txBody>
          <a:bodyPr/>
          <a:lstStyle/>
          <a:p>
            <a:r>
              <a:rPr lang="en-US" b="1" dirty="0"/>
              <a:t>We provide the following services: </a:t>
            </a:r>
            <a:endParaRPr lang="el-GR" b="1" dirty="0"/>
          </a:p>
        </p:txBody>
      </p:sp>
      <p:pic>
        <p:nvPicPr>
          <p:cNvPr id="7" name="Рисунок 6"/>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250825" y="2840854"/>
            <a:ext cx="8648700" cy="3467871"/>
          </a:xfrm>
        </p:spPr>
      </p:pic>
    </p:spTree>
    <p:extLst>
      <p:ext uri="{BB962C8B-B14F-4D97-AF65-F5344CB8AC3E}">
        <p14:creationId xmlns:p14="http://schemas.microsoft.com/office/powerpoint/2010/main" val="1393383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604795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43047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326498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292690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364190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230548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2"/>
          </p:nvPr>
        </p:nvSpPr>
        <p:spPr/>
        <p:txBody>
          <a:bodyPr/>
          <a:lstStyle/>
          <a:p>
            <a:r>
              <a:rPr lang="en-US" sz="1600" b="1" dirty="0"/>
              <a:t>Wedding Melody – We make your dream come true!</a:t>
            </a:r>
            <a:endParaRPr lang="ru-RU" sz="1600" b="1" dirty="0"/>
          </a:p>
        </p:txBody>
      </p:sp>
      <p:pic>
        <p:nvPicPr>
          <p:cNvPr id="5" name="Рисунок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675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103803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3680407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1206368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1192033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εικόνας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Θέση κειμένου 2"/>
          <p:cNvSpPr>
            <a:spLocks noGrp="1"/>
          </p:cNvSpPr>
          <p:nvPr>
            <p:ph type="body" sz="quarter" idx="12"/>
          </p:nvPr>
        </p:nvSpPr>
        <p:spPr/>
        <p:txBody>
          <a:bodyPr/>
          <a:lstStyle/>
          <a:p>
            <a:r>
              <a:rPr lang="en-US" dirty="0"/>
              <a:t>Our weddings</a:t>
            </a:r>
            <a:endParaRPr lang="el-GR" dirty="0"/>
          </a:p>
          <a:p>
            <a:endParaRPr lang="el-GR" dirty="0"/>
          </a:p>
        </p:txBody>
      </p:sp>
    </p:spTree>
    <p:extLst>
      <p:ext uri="{BB962C8B-B14F-4D97-AF65-F5344CB8AC3E}">
        <p14:creationId xmlns:p14="http://schemas.microsoft.com/office/powerpoint/2010/main" val="223249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sz="quarter" idx="4294967295"/>
          </p:nvPr>
        </p:nvSpPr>
        <p:spPr>
          <a:xfrm>
            <a:off x="3492136" y="2438174"/>
            <a:ext cx="5146767" cy="3980043"/>
          </a:xfrm>
          <a:prstGeom prst="rect">
            <a:avLst/>
          </a:prstGeom>
        </p:spPr>
        <p:txBody>
          <a:bodyPr/>
          <a:lstStyle/>
          <a:p>
            <a:pPr marL="0" indent="0">
              <a:lnSpc>
                <a:spcPct val="100000"/>
              </a:lnSpc>
              <a:buNone/>
            </a:pPr>
            <a:r>
              <a:rPr lang="en-US" sz="1000" dirty="0">
                <a:solidFill>
                  <a:schemeClr val="bg2">
                    <a:lumMod val="50000"/>
                  </a:schemeClr>
                </a:solidFill>
                <a:latin typeface="Arial" panose="020B0604020202020204" pitchFamily="34" charset="0"/>
                <a:cs typeface="Arial" panose="020B0604020202020204" pitchFamily="34" charset="0"/>
              </a:rPr>
              <a:t>For reservations and counseling:</a:t>
            </a:r>
          </a:p>
          <a:p>
            <a:pPr marL="0" indent="0">
              <a:lnSpc>
                <a:spcPct val="100000"/>
              </a:lnSpc>
              <a:buNone/>
            </a:pPr>
            <a:r>
              <a:rPr lang="en-US" sz="1000" dirty="0" err="1">
                <a:solidFill>
                  <a:schemeClr val="bg2">
                    <a:lumMod val="50000"/>
                  </a:schemeClr>
                </a:solidFill>
                <a:latin typeface="Arial" panose="020B0604020202020204" pitchFamily="34" charset="0"/>
                <a:cs typeface="Arial" panose="020B0604020202020204" pitchFamily="34" charset="0"/>
              </a:rPr>
              <a:t>Tsakalidou</a:t>
            </a:r>
            <a:r>
              <a:rPr lang="en-US" sz="1000" dirty="0">
                <a:solidFill>
                  <a:schemeClr val="bg2">
                    <a:lumMod val="50000"/>
                  </a:schemeClr>
                </a:solidFill>
                <a:latin typeface="Arial" panose="020B0604020202020204" pitchFamily="34" charset="0"/>
                <a:cs typeface="Arial" panose="020B0604020202020204" pitchFamily="34" charset="0"/>
              </a:rPr>
              <a:t> Sofia</a:t>
            </a:r>
            <a:br>
              <a:rPr lang="ru-RU" sz="1000" dirty="0">
                <a:solidFill>
                  <a:schemeClr val="bg2">
                    <a:lumMod val="50000"/>
                  </a:schemeClr>
                </a:solidFill>
                <a:latin typeface="Arial" panose="020B0604020202020204" pitchFamily="34" charset="0"/>
                <a:cs typeface="Arial" panose="020B0604020202020204" pitchFamily="34" charset="0"/>
              </a:rPr>
            </a:br>
            <a:r>
              <a:rPr lang="en-US" sz="1000" dirty="0">
                <a:solidFill>
                  <a:schemeClr val="bg2">
                    <a:lumMod val="50000"/>
                  </a:schemeClr>
                </a:solidFill>
                <a:latin typeface="Arial" panose="020B0604020202020204" pitchFamily="34" charset="0"/>
                <a:cs typeface="Arial" panose="020B0604020202020204" pitchFamily="34" charset="0"/>
              </a:rPr>
              <a:t>E-mail: wedding@mouzenidis.gr</a:t>
            </a:r>
            <a:br>
              <a:rPr lang="ru-RU" sz="1000" dirty="0">
                <a:solidFill>
                  <a:schemeClr val="bg2">
                    <a:lumMod val="50000"/>
                  </a:schemeClr>
                </a:solidFill>
                <a:latin typeface="Arial" panose="020B0604020202020204" pitchFamily="34" charset="0"/>
                <a:cs typeface="Arial" panose="020B0604020202020204" pitchFamily="34" charset="0"/>
              </a:rPr>
            </a:br>
            <a:r>
              <a:rPr lang="en-US" sz="1000" dirty="0">
                <a:solidFill>
                  <a:schemeClr val="bg2">
                    <a:lumMod val="50000"/>
                  </a:schemeClr>
                </a:solidFill>
                <a:latin typeface="Arial" panose="020B0604020202020204" pitchFamily="34" charset="0"/>
                <a:cs typeface="Arial" panose="020B0604020202020204" pitchFamily="34" charset="0"/>
              </a:rPr>
              <a:t>Tel</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30</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2310</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591.531</a:t>
            </a:r>
            <a:br>
              <a:rPr lang="ru-RU" sz="1000" dirty="0">
                <a:solidFill>
                  <a:schemeClr val="bg2">
                    <a:lumMod val="50000"/>
                  </a:schemeClr>
                </a:solidFill>
                <a:latin typeface="Arial" panose="020B0604020202020204" pitchFamily="34" charset="0"/>
                <a:cs typeface="Arial" panose="020B0604020202020204" pitchFamily="34" charset="0"/>
              </a:rPr>
            </a:br>
            <a:r>
              <a:rPr lang="en-US" sz="1000" dirty="0">
                <a:solidFill>
                  <a:schemeClr val="bg2">
                    <a:lumMod val="50000"/>
                  </a:schemeClr>
                </a:solidFill>
                <a:latin typeface="Arial" panose="020B0604020202020204" pitchFamily="34" charset="0"/>
                <a:cs typeface="Arial" panose="020B0604020202020204" pitchFamily="34" charset="0"/>
              </a:rPr>
              <a:t>Mob</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30</a:t>
            </a:r>
            <a:r>
              <a:rPr lang="ru-RU" sz="1000" dirty="0">
                <a:solidFill>
                  <a:schemeClr val="bg2">
                    <a:lumMod val="50000"/>
                  </a:schemeClr>
                </a:solidFill>
                <a:latin typeface="Arial" panose="020B0604020202020204" pitchFamily="34" charset="0"/>
                <a:cs typeface="Arial" panose="020B0604020202020204" pitchFamily="34" charset="0"/>
              </a:rPr>
              <a:t> </a:t>
            </a:r>
            <a:r>
              <a:rPr lang="en-US" sz="1000" dirty="0">
                <a:solidFill>
                  <a:schemeClr val="bg2">
                    <a:lumMod val="50000"/>
                  </a:schemeClr>
                </a:solidFill>
                <a:latin typeface="Arial" panose="020B0604020202020204" pitchFamily="34" charset="0"/>
                <a:cs typeface="Arial" panose="020B0604020202020204" pitchFamily="34" charset="0"/>
              </a:rPr>
              <a:t>6979722090</a:t>
            </a:r>
            <a:br>
              <a:rPr lang="ru-RU" sz="1000" dirty="0">
                <a:solidFill>
                  <a:schemeClr val="bg2">
                    <a:lumMod val="50000"/>
                  </a:schemeClr>
                </a:solidFill>
                <a:latin typeface="Arial" panose="020B0604020202020204" pitchFamily="34" charset="0"/>
                <a:cs typeface="Arial" panose="020B0604020202020204" pitchFamily="34" charset="0"/>
              </a:rPr>
            </a:br>
            <a:endParaRPr lang="en-US" sz="1000" dirty="0">
              <a:solidFill>
                <a:schemeClr val="bg2">
                  <a:lumMod val="50000"/>
                </a:schemeClr>
              </a:solidFill>
              <a:latin typeface="Arial" panose="020B0604020202020204" pitchFamily="34" charset="0"/>
              <a:cs typeface="Arial" panose="020B0604020202020204" pitchFamily="34" charset="0"/>
            </a:endParaRPr>
          </a:p>
          <a:p>
            <a:pPr marL="0" indent="0">
              <a:lnSpc>
                <a:spcPct val="100000"/>
              </a:lnSpc>
              <a:buNone/>
            </a:pPr>
            <a:r>
              <a:rPr lang="en-US" sz="1000" dirty="0">
                <a:solidFill>
                  <a:schemeClr val="bg2">
                    <a:lumMod val="50000"/>
                  </a:schemeClr>
                </a:solidFill>
                <a:latin typeface="Arial" panose="020B0604020202020204" pitchFamily="34" charset="0"/>
                <a:cs typeface="Arial" panose="020B0604020202020204" pitchFamily="34" charset="0"/>
              </a:rPr>
              <a:t>http://wedding.mouzenidis-travel.com/</a:t>
            </a:r>
            <a:br>
              <a:rPr lang="ru-RU" sz="1000" dirty="0">
                <a:solidFill>
                  <a:schemeClr val="bg2">
                    <a:lumMod val="50000"/>
                  </a:schemeClr>
                </a:solidFill>
                <a:latin typeface="Arial" panose="020B0604020202020204" pitchFamily="34" charset="0"/>
                <a:cs typeface="Arial" panose="020B0604020202020204" pitchFamily="34" charset="0"/>
              </a:rPr>
            </a:br>
            <a:br>
              <a:rPr lang="en-US" sz="1000" dirty="0">
                <a:solidFill>
                  <a:schemeClr val="bg2">
                    <a:lumMod val="50000"/>
                  </a:schemeClr>
                </a:solidFill>
                <a:latin typeface="Arial" panose="020B0604020202020204" pitchFamily="34" charset="0"/>
                <a:cs typeface="Arial" panose="020B0604020202020204" pitchFamily="34" charset="0"/>
              </a:rPr>
            </a:br>
            <a:endParaRPr lang="en-US" sz="10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7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en-US" sz="1000" b="1" dirty="0">
                <a:solidFill>
                  <a:schemeClr val="bg2">
                    <a:lumMod val="50000"/>
                  </a:schemeClr>
                </a:solidFill>
                <a:latin typeface="Arial" panose="020B0604020202020204" pitchFamily="34" charset="0"/>
                <a:cs typeface="Arial" panose="020B0604020202020204" pitchFamily="34" charset="0"/>
              </a:rPr>
              <a:t>Wedding Melody </a:t>
            </a:r>
            <a:r>
              <a:rPr lang="en-US" sz="1000" dirty="0">
                <a:solidFill>
                  <a:schemeClr val="bg2">
                    <a:lumMod val="50000"/>
                  </a:schemeClr>
                </a:solidFill>
                <a:latin typeface="Arial" panose="020B0604020202020204" pitchFamily="34" charset="0"/>
                <a:cs typeface="Arial" panose="020B0604020202020204" pitchFamily="34" charset="0"/>
              </a:rPr>
              <a:t>is part of  the International </a:t>
            </a:r>
            <a:r>
              <a:rPr lang="en-US" sz="1000" b="1" dirty="0">
                <a:solidFill>
                  <a:schemeClr val="bg2">
                    <a:lumMod val="50000"/>
                  </a:schemeClr>
                </a:solidFill>
                <a:latin typeface="Arial" panose="020B0604020202020204" pitchFamily="34" charset="0"/>
                <a:cs typeface="Arial" panose="020B0604020202020204" pitchFamily="34" charset="0"/>
              </a:rPr>
              <a:t>Mouzenidis Group</a:t>
            </a:r>
            <a:r>
              <a:rPr lang="en-US" sz="1000" dirty="0">
                <a:solidFill>
                  <a:schemeClr val="bg2">
                    <a:lumMod val="50000"/>
                  </a:schemeClr>
                </a:solidFill>
                <a:latin typeface="Arial" panose="020B0604020202020204" pitchFamily="34" charset="0"/>
                <a:cs typeface="Arial" panose="020B0604020202020204" pitchFamily="34" charset="0"/>
              </a:rPr>
              <a:t> that offers unique wedding designs, composes personal dream wedding scenarios and suggests ideas for unforgettable Greek honeymoons &amp; vacations! </a:t>
            </a:r>
          </a:p>
          <a:p>
            <a:endParaRPr lang="en-US" sz="1000" dirty="0">
              <a:solidFill>
                <a:schemeClr val="bg2">
                  <a:lumMod val="50000"/>
                </a:schemeClr>
              </a:solidFill>
              <a:latin typeface="Arial" panose="020B0604020202020204" pitchFamily="34" charset="0"/>
              <a:cs typeface="Arial" panose="020B0604020202020204" pitchFamily="34" charset="0"/>
            </a:endParaRPr>
          </a:p>
          <a:p>
            <a:r>
              <a:rPr lang="en-US" sz="1000" dirty="0">
                <a:solidFill>
                  <a:schemeClr val="bg2">
                    <a:lumMod val="50000"/>
                  </a:schemeClr>
                </a:solidFill>
                <a:latin typeface="Arial" panose="020B0604020202020204" pitchFamily="34" charset="0"/>
                <a:cs typeface="Arial" panose="020B0604020202020204" pitchFamily="34" charset="0"/>
              </a:rPr>
              <a:t>Your wedding should be perfect! </a:t>
            </a:r>
          </a:p>
          <a:p>
            <a:r>
              <a:rPr lang="en-US" sz="1000" dirty="0">
                <a:solidFill>
                  <a:schemeClr val="bg2">
                    <a:lumMod val="50000"/>
                  </a:schemeClr>
                </a:solidFill>
                <a:latin typeface="Arial" panose="020B0604020202020204" pitchFamily="34" charset="0"/>
                <a:cs typeface="Arial" panose="020B0604020202020204" pitchFamily="34" charset="0"/>
              </a:rPr>
              <a:t>Our wedding planners offer different wedding styles - from an antique style or romantic wedding and to a modern or glamorous one. Our wedding experts will make all your dreams and fantasies come true.</a:t>
            </a:r>
          </a:p>
          <a:p>
            <a:endParaRPr lang="en-US" sz="1000" b="1" dirty="0">
              <a:solidFill>
                <a:schemeClr val="bg2">
                  <a:lumMod val="50000"/>
                </a:schemeClr>
              </a:solidFill>
              <a:latin typeface="Arial" panose="020B0604020202020204" pitchFamily="34" charset="0"/>
              <a:cs typeface="Arial" panose="020B0604020202020204" pitchFamily="34" charset="0"/>
            </a:endParaRPr>
          </a:p>
          <a:p>
            <a:r>
              <a:rPr lang="en-US" sz="1000" b="1" dirty="0">
                <a:solidFill>
                  <a:schemeClr val="bg2">
                    <a:lumMod val="50000"/>
                  </a:schemeClr>
                </a:solidFill>
                <a:latin typeface="Arial" panose="020B0604020202020204" pitchFamily="34" charset="0"/>
                <a:cs typeface="Arial" panose="020B0604020202020204" pitchFamily="34" charset="0"/>
              </a:rPr>
              <a:t>We organize ceremonies in the most beautiful </a:t>
            </a:r>
            <a:r>
              <a:rPr lang="en-US" sz="1000" b="1" dirty="0">
                <a:solidFill>
                  <a:schemeClr val="bg2">
                    <a:lumMod val="50000"/>
                  </a:schemeClr>
                </a:solidFill>
                <a:latin typeface="Arial" panose="020B0604020202020204" pitchFamily="34" charset="0"/>
                <a:cs typeface="Arial" panose="020B0604020202020204" pitchFamily="34" charset="0"/>
              </a:rPr>
              <a:t>destinations </a:t>
            </a:r>
            <a:r>
              <a:rPr lang="en-US" sz="1000" b="1" dirty="0">
                <a:solidFill>
                  <a:schemeClr val="bg2">
                    <a:lumMod val="50000"/>
                  </a:schemeClr>
                </a:solidFill>
                <a:latin typeface="Arial" panose="020B0604020202020204" pitchFamily="34" charset="0"/>
                <a:cs typeface="Arial" panose="020B0604020202020204" pitchFamily="34" charset="0"/>
              </a:rPr>
              <a:t>of Greece and Cyprus</a:t>
            </a:r>
            <a:r>
              <a:rPr lang="en-US" sz="1000" dirty="0">
                <a:solidFill>
                  <a:schemeClr val="bg2">
                    <a:lumMod val="50000"/>
                  </a:schemeClr>
                </a:solidFill>
                <a:latin typeface="Arial" panose="020B0604020202020204" pitchFamily="34" charset="0"/>
                <a:cs typeface="Arial" panose="020B0604020202020204" pitchFamily="34" charset="0"/>
              </a:rPr>
              <a:t>:</a:t>
            </a:r>
          </a:p>
          <a:p>
            <a:r>
              <a:rPr lang="en-US" sz="1000" dirty="0">
                <a:solidFill>
                  <a:schemeClr val="bg2">
                    <a:lumMod val="50000"/>
                  </a:schemeClr>
                </a:solidFill>
                <a:latin typeface="Arial" panose="020B0604020202020204" pitchFamily="34" charset="0"/>
                <a:cs typeface="Arial" panose="020B0604020202020204" pitchFamily="34" charset="0"/>
              </a:rPr>
              <a:t>Athens, Thessaloniki, </a:t>
            </a:r>
            <a:r>
              <a:rPr lang="en-US" sz="1000" dirty="0" err="1">
                <a:solidFill>
                  <a:schemeClr val="bg2">
                    <a:lumMod val="50000"/>
                  </a:schemeClr>
                </a:solidFill>
                <a:latin typeface="Arial" panose="020B0604020202020204" pitchFamily="34" charset="0"/>
                <a:cs typeface="Arial" panose="020B0604020202020204" pitchFamily="34" charset="0"/>
              </a:rPr>
              <a:t>Halkidiki</a:t>
            </a:r>
            <a:r>
              <a:rPr lang="en-US" sz="1000" dirty="0">
                <a:solidFill>
                  <a:schemeClr val="bg2">
                    <a:lumMod val="50000"/>
                  </a:schemeClr>
                </a:solidFill>
                <a:latin typeface="Arial" panose="020B0604020202020204" pitchFamily="34" charset="0"/>
                <a:cs typeface="Arial" panose="020B0604020202020204" pitchFamily="34" charset="0"/>
              </a:rPr>
              <a:t>, Peloponnese, Rhodes, Crete, Zakynthos, Thassos, Corfu, Santorini, </a:t>
            </a:r>
            <a:r>
              <a:rPr lang="en-US" sz="1000" dirty="0" err="1">
                <a:solidFill>
                  <a:schemeClr val="bg2">
                    <a:lumMod val="50000"/>
                  </a:schemeClr>
                </a:solidFill>
                <a:latin typeface="Arial" panose="020B0604020202020204" pitchFamily="34" charset="0"/>
                <a:cs typeface="Arial" panose="020B0604020202020204" pitchFamily="34" charset="0"/>
              </a:rPr>
              <a:t>Ayia</a:t>
            </a:r>
            <a:r>
              <a:rPr lang="en-US" sz="1000" dirty="0">
                <a:solidFill>
                  <a:schemeClr val="bg2">
                    <a:lumMod val="50000"/>
                  </a:schemeClr>
                </a:solidFill>
                <a:latin typeface="Arial" panose="020B0604020202020204" pitchFamily="34" charset="0"/>
                <a:cs typeface="Arial" panose="020B0604020202020204" pitchFamily="34" charset="0"/>
              </a:rPr>
              <a:t> Napa, </a:t>
            </a:r>
            <a:r>
              <a:rPr lang="en-US" sz="1000" dirty="0" err="1">
                <a:solidFill>
                  <a:schemeClr val="bg2">
                    <a:lumMod val="50000"/>
                  </a:schemeClr>
                </a:solidFill>
                <a:latin typeface="Arial" panose="020B0604020202020204" pitchFamily="34" charset="0"/>
                <a:cs typeface="Arial" panose="020B0604020202020204" pitchFamily="34" charset="0"/>
              </a:rPr>
              <a:t>Protaras</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Paphos</a:t>
            </a:r>
            <a:r>
              <a:rPr lang="en-US" sz="1000" dirty="0">
                <a:solidFill>
                  <a:schemeClr val="bg2">
                    <a:lumMod val="50000"/>
                  </a:schemeClr>
                </a:solidFill>
                <a:latin typeface="Arial" panose="020B0604020202020204" pitchFamily="34" charset="0"/>
                <a:cs typeface="Arial" panose="020B0604020202020204" pitchFamily="34" charset="0"/>
              </a:rPr>
              <a:t>, Limassol, </a:t>
            </a:r>
            <a:r>
              <a:rPr lang="en-US" sz="1000" dirty="0" err="1">
                <a:solidFill>
                  <a:schemeClr val="bg2">
                    <a:lumMod val="50000"/>
                  </a:schemeClr>
                </a:solidFill>
                <a:latin typeface="Arial" panose="020B0604020202020204" pitchFamily="34" charset="0"/>
                <a:cs typeface="Arial" panose="020B0604020202020204" pitchFamily="34" charset="0"/>
              </a:rPr>
              <a:t>Lefcara</a:t>
            </a:r>
            <a:r>
              <a:rPr lang="en-US" sz="1000" dirty="0">
                <a:solidFill>
                  <a:schemeClr val="bg2">
                    <a:lumMod val="50000"/>
                  </a:schemeClr>
                </a:solidFill>
                <a:latin typeface="Arial" panose="020B0604020202020204" pitchFamily="34" charset="0"/>
                <a:cs typeface="Arial" panose="020B0604020202020204" pitchFamily="34" charset="0"/>
              </a:rPr>
              <a:t>, </a:t>
            </a:r>
            <a:r>
              <a:rPr lang="en-US" sz="1000" dirty="0" err="1">
                <a:solidFill>
                  <a:schemeClr val="bg2">
                    <a:lumMod val="50000"/>
                  </a:schemeClr>
                </a:solidFill>
                <a:latin typeface="Arial" panose="020B0604020202020204" pitchFamily="34" charset="0"/>
                <a:cs typeface="Arial" panose="020B0604020202020204" pitchFamily="34" charset="0"/>
              </a:rPr>
              <a:t>Larnaca</a:t>
            </a:r>
            <a:r>
              <a:rPr lang="en-US" sz="1000" dirty="0">
                <a:solidFill>
                  <a:schemeClr val="bg2">
                    <a:lumMod val="50000"/>
                  </a:schemeClr>
                </a:solidFill>
                <a:latin typeface="Arial" panose="020B0604020202020204" pitchFamily="34" charset="0"/>
                <a:cs typeface="Arial" panose="020B0604020202020204" pitchFamily="34" charset="0"/>
              </a:rPr>
              <a:t>. </a:t>
            </a:r>
          </a:p>
          <a:p>
            <a:endParaRPr lang="en-US" sz="1000" dirty="0">
              <a:solidFill>
                <a:schemeClr val="bg2">
                  <a:lumMod val="50000"/>
                </a:schemeClr>
              </a:solidFill>
              <a:latin typeface="Arial" panose="020B0604020202020204" pitchFamily="34" charset="0"/>
              <a:cs typeface="Arial" panose="020B0604020202020204" pitchFamily="34" charset="0"/>
            </a:endParaRPr>
          </a:p>
          <a:p>
            <a:r>
              <a:rPr lang="en-US" sz="1000" dirty="0">
                <a:solidFill>
                  <a:schemeClr val="bg2">
                    <a:lumMod val="50000"/>
                  </a:schemeClr>
                </a:solidFill>
                <a:latin typeface="Arial" panose="020B0604020202020204" pitchFamily="34" charset="0"/>
                <a:cs typeface="Arial" panose="020B0604020202020204" pitchFamily="34" charset="0"/>
              </a:rPr>
              <a:t>Our company is a bespoke event planner specialized in organizing refined weddings, baptisms, honeymoons and other events through breathtaking design, exceptional planning and flawless execution. We pay careful attention to detail always providing tailor made services in full consistency with the chosen style, the best venues and excellent accommodation. </a:t>
            </a:r>
          </a:p>
          <a:p>
            <a:endParaRPr lang="en-US" sz="1000" dirty="0">
              <a:solidFill>
                <a:schemeClr val="bg2">
                  <a:lumMod val="50000"/>
                </a:schemeClr>
              </a:solidFill>
              <a:latin typeface="Arial" panose="020B0604020202020204" pitchFamily="34" charset="0"/>
              <a:cs typeface="Arial" panose="020B0604020202020204" pitchFamily="34" charset="0"/>
            </a:endParaRPr>
          </a:p>
          <a:p>
            <a:r>
              <a:rPr lang="en-US" sz="1000" dirty="0">
                <a:solidFill>
                  <a:schemeClr val="bg2">
                    <a:lumMod val="50000"/>
                  </a:schemeClr>
                </a:solidFill>
                <a:latin typeface="Arial" panose="020B0604020202020204" pitchFamily="34" charset="0"/>
                <a:cs typeface="Arial" panose="020B0604020202020204" pitchFamily="34" charset="0"/>
              </a:rPr>
              <a:t>Our dedicated team creates tailor made ceremonies characterized by creativity, professionalism and aesthetics, and honeymoons that reflect your personality in the perfect atmosphere.</a:t>
            </a:r>
          </a:p>
          <a:p>
            <a:endParaRPr lang="en-US" sz="1000" dirty="0">
              <a:solidFill>
                <a:schemeClr val="bg2">
                  <a:lumMod val="50000"/>
                </a:schemeClr>
              </a:solidFill>
              <a:latin typeface="Arial" panose="020B0604020202020204" pitchFamily="34" charset="0"/>
              <a:cs typeface="Arial" panose="020B0604020202020204" pitchFamily="34" charset="0"/>
            </a:endParaRPr>
          </a:p>
          <a:p>
            <a:pPr algn="r"/>
            <a:r>
              <a:rPr lang="en-US" sz="1000" dirty="0">
                <a:solidFill>
                  <a:schemeClr val="bg2">
                    <a:lumMod val="50000"/>
                  </a:schemeClr>
                </a:solidFill>
                <a:latin typeface="Arial" panose="020B0604020202020204" pitchFamily="34" charset="0"/>
                <a:cs typeface="Arial" panose="020B0604020202020204" pitchFamily="34" charset="0"/>
              </a:rPr>
              <a:t>                                                                                    Wedding Melody </a:t>
            </a:r>
            <a:r>
              <a:rPr lang="en-US" sz="1000" dirty="0" err="1">
                <a:solidFill>
                  <a:schemeClr val="bg2">
                    <a:lumMod val="50000"/>
                  </a:schemeClr>
                </a:solidFill>
                <a:latin typeface="Arial" panose="020B0604020202020204" pitchFamily="34" charset="0"/>
                <a:cs typeface="Arial" panose="020B0604020202020204" pitchFamily="34" charset="0"/>
              </a:rPr>
              <a:t>Mouzenidis</a:t>
            </a:r>
            <a:r>
              <a:rPr lang="en-US" sz="1000" dirty="0">
                <a:solidFill>
                  <a:schemeClr val="bg2">
                    <a:lumMod val="50000"/>
                  </a:schemeClr>
                </a:solidFill>
                <a:latin typeface="Arial" panose="020B0604020202020204" pitchFamily="34" charset="0"/>
                <a:cs typeface="Arial" panose="020B0604020202020204" pitchFamily="34" charset="0"/>
              </a:rPr>
              <a:t> Group                                                                                                       your own event planner!</a:t>
            </a:r>
            <a:endParaRPr lang="ru-RU" sz="1000" dirty="0">
              <a:solidFill>
                <a:schemeClr val="bg2">
                  <a:lumMod val="50000"/>
                </a:schemeClr>
              </a:solidFill>
              <a:latin typeface="Arial" panose="020B0604020202020204" pitchFamily="34" charset="0"/>
              <a:cs typeface="Arial" panose="020B0604020202020204" pitchFamily="34" charset="0"/>
            </a:endParaRPr>
          </a:p>
        </p:txBody>
      </p:sp>
      <p:pic>
        <p:nvPicPr>
          <p:cNvPr id="5" name="Рисунок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3"/>
          <p:cNvSpPr>
            <a:spLocks noGrp="1"/>
          </p:cNvSpPr>
          <p:nvPr>
            <p:ph type="body" sz="quarter" idx="13"/>
          </p:nvPr>
        </p:nvSpPr>
        <p:spPr/>
        <p:txBody>
          <a:bodyPr/>
          <a:lstStyle/>
          <a:p>
            <a:r>
              <a:rPr lang="ru-RU" sz="1400" b="1" dirty="0" err="1">
                <a:solidFill>
                  <a:srgbClr val="51BEE9"/>
                </a:solidFill>
              </a:rPr>
              <a:t>Wedding</a:t>
            </a:r>
            <a:r>
              <a:rPr lang="ru-RU" sz="1400" b="1" dirty="0">
                <a:solidFill>
                  <a:srgbClr val="51BEE9"/>
                </a:solidFill>
              </a:rPr>
              <a:t> </a:t>
            </a:r>
            <a:r>
              <a:rPr lang="ru-RU" sz="1400" b="1" dirty="0" err="1">
                <a:solidFill>
                  <a:srgbClr val="51BEE9"/>
                </a:solidFill>
              </a:rPr>
              <a:t>Melody</a:t>
            </a:r>
            <a:r>
              <a:rPr lang="en-US" sz="1400" b="1" dirty="0">
                <a:solidFill>
                  <a:srgbClr val="51BEE9"/>
                </a:solidFill>
              </a:rPr>
              <a:t> </a:t>
            </a:r>
            <a:r>
              <a:rPr lang="en-US" sz="1400" b="1" dirty="0" err="1">
                <a:solidFill>
                  <a:srgbClr val="51BEE9"/>
                </a:solidFill>
              </a:rPr>
              <a:t>Mouzenidis</a:t>
            </a:r>
            <a:r>
              <a:rPr lang="en-US" sz="1400" b="1" dirty="0">
                <a:solidFill>
                  <a:srgbClr val="51BEE9"/>
                </a:solidFill>
              </a:rPr>
              <a:t> Group</a:t>
            </a:r>
            <a:endParaRPr lang="ru-RU" sz="1400" dirty="0">
              <a:solidFill>
                <a:srgbClr val="51BEE9"/>
              </a:solidFill>
            </a:endParaRPr>
          </a:p>
        </p:txBody>
      </p:sp>
    </p:spTree>
    <p:extLst>
      <p:ext uri="{BB962C8B-B14F-4D97-AF65-F5344CB8AC3E}">
        <p14:creationId xmlns:p14="http://schemas.microsoft.com/office/powerpoint/2010/main" val="773821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250825" y="905775"/>
            <a:ext cx="8648700" cy="1959346"/>
          </a:xfrm>
        </p:spPr>
        <p:txBody>
          <a:bodyPr numCol="3"/>
          <a:lstStyle/>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Halkidiki</a:t>
            </a:r>
            <a:r>
              <a:rPr lang="en-US" sz="1200" b="1" dirty="0">
                <a:solidFill>
                  <a:schemeClr val="bg2">
                    <a:lumMod val="50000"/>
                  </a:schemeClr>
                </a:solidFill>
                <a:latin typeface="Arial" panose="020B0604020202020204" pitchFamily="34" charset="0"/>
                <a:cs typeface="Arial" panose="020B0604020202020204" pitchFamily="34" charset="0"/>
              </a:rPr>
              <a:t> </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Thessaloniki</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Pieria</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Kastoria</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Athens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Peloponnese</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Crete</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Santorini</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Rhodes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Corfu</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Thassos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a:solidFill>
                  <a:schemeClr val="bg2">
                    <a:lumMod val="50000"/>
                  </a:schemeClr>
                </a:solidFill>
                <a:latin typeface="Arial" panose="020B0604020202020204" pitchFamily="34" charset="0"/>
                <a:cs typeface="Arial" panose="020B0604020202020204" pitchFamily="34" charset="0"/>
              </a:rPr>
              <a:t>Zakynthos </a:t>
            </a: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Paphos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Ayia</a:t>
            </a:r>
            <a:r>
              <a:rPr lang="en-US" sz="1200" b="1" dirty="0">
                <a:solidFill>
                  <a:schemeClr val="bg2">
                    <a:lumMod val="50000"/>
                  </a:schemeClr>
                </a:solidFill>
                <a:latin typeface="Arial" panose="020B0604020202020204" pitchFamily="34" charset="0"/>
                <a:cs typeface="Arial" panose="020B0604020202020204" pitchFamily="34" charset="0"/>
              </a:rPr>
              <a:t> Napa</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Protaras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Larnaca</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Lefcaras</a:t>
            </a:r>
            <a:endParaRPr lang="ru-RU" sz="12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200" b="1" dirty="0" err="1">
                <a:solidFill>
                  <a:schemeClr val="bg2">
                    <a:lumMod val="50000"/>
                  </a:schemeClr>
                </a:solidFill>
                <a:latin typeface="Arial" panose="020B0604020202020204" pitchFamily="34" charset="0"/>
                <a:cs typeface="Arial" panose="020B0604020202020204" pitchFamily="34" charset="0"/>
              </a:rPr>
              <a:t>Limasol</a:t>
            </a:r>
            <a:endParaRPr lang="ru-RU" sz="1200" b="1" dirty="0">
              <a:solidFill>
                <a:schemeClr val="bg2">
                  <a:lumMod val="50000"/>
                </a:schemeClr>
              </a:solidFill>
              <a:latin typeface="Arial" panose="020B0604020202020204" pitchFamily="34" charset="0"/>
              <a:cs typeface="Arial" panose="020B0604020202020204" pitchFamily="34" charset="0"/>
            </a:endParaRPr>
          </a:p>
        </p:txBody>
      </p:sp>
      <p:sp>
        <p:nvSpPr>
          <p:cNvPr id="4" name="Текст 3"/>
          <p:cNvSpPr>
            <a:spLocks noGrp="1"/>
          </p:cNvSpPr>
          <p:nvPr>
            <p:ph type="body" sz="quarter" idx="12"/>
          </p:nvPr>
        </p:nvSpPr>
        <p:spPr>
          <a:xfrm>
            <a:off x="250825" y="416855"/>
            <a:ext cx="8648700" cy="427038"/>
          </a:xfrm>
        </p:spPr>
        <p:txBody>
          <a:bodyPr/>
          <a:lstStyle/>
          <a:p>
            <a:r>
              <a:rPr lang="en-US" b="1" dirty="0"/>
              <a:t>Wedding destinations</a:t>
            </a:r>
            <a:endParaRPr lang="ru-RU" b="1" dirty="0"/>
          </a:p>
        </p:txBody>
      </p:sp>
      <p:pic>
        <p:nvPicPr>
          <p:cNvPr id="1026" name="Picture 2" descr="http://photosite.gr/galleries/2104_wedding_santorini_olga_gennadiy/photos/_17B3126.jpg"/>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66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Текст 2"/>
          <p:cNvSpPr>
            <a:spLocks noGrp="1"/>
          </p:cNvSpPr>
          <p:nvPr>
            <p:ph type="body" sz="quarter" idx="11"/>
          </p:nvPr>
        </p:nvSpPr>
        <p:spPr>
          <a:xfrm>
            <a:off x="250824" y="1132659"/>
            <a:ext cx="9585633" cy="1732461"/>
          </a:xfrm>
        </p:spPr>
        <p:txBody>
          <a:bodyPr numCol="3"/>
          <a:lstStyle/>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Parthenon </a:t>
            </a:r>
            <a:r>
              <a:rPr lang="ru-RU" sz="1000" b="1" dirty="0">
                <a:solidFill>
                  <a:schemeClr val="bg2">
                    <a:lumMod val="50000"/>
                  </a:schemeClr>
                </a:solidFill>
                <a:latin typeface="Arial" panose="020B0604020202020204" pitchFamily="34" charset="0"/>
                <a:cs typeface="Arial" panose="020B0604020202020204" pitchFamily="34" charset="0"/>
              </a:rPr>
              <a:t>(</a:t>
            </a:r>
            <a:r>
              <a:rPr lang="en-US" sz="1000" b="1" dirty="0" err="1">
                <a:solidFill>
                  <a:schemeClr val="bg2">
                    <a:lumMod val="50000"/>
                  </a:schemeClr>
                </a:solidFill>
                <a:latin typeface="Arial" panose="020B0604020202020204" pitchFamily="34" charset="0"/>
                <a:cs typeface="Arial" panose="020B0604020202020204" pitchFamily="34" charset="0"/>
              </a:rPr>
              <a:t>Potidea</a:t>
            </a:r>
            <a:r>
              <a:rPr lang="ru-RU" sz="1000" b="1" dirty="0">
                <a:solidFill>
                  <a:schemeClr val="bg2">
                    <a:lumMod val="50000"/>
                  </a:schemeClr>
                </a:solidFill>
                <a:latin typeface="Arial" panose="020B0604020202020204" pitchFamily="34" charset="0"/>
                <a:cs typeface="Arial" panose="020B0604020202020204" pitchFamily="34" charset="0"/>
              </a:rPr>
              <a:t> </a:t>
            </a:r>
            <a:r>
              <a:rPr lang="en-US" sz="1000" b="1" dirty="0">
                <a:solidFill>
                  <a:schemeClr val="bg2">
                    <a:lumMod val="50000"/>
                  </a:schemeClr>
                </a:solidFill>
                <a:latin typeface="Arial" panose="020B0604020202020204" pitchFamily="34" charset="0"/>
                <a:cs typeface="Arial" panose="020B0604020202020204" pitchFamily="34" charset="0"/>
              </a:rPr>
              <a:t>Palace Hotel in </a:t>
            </a:r>
            <a:r>
              <a:rPr lang="en-US" sz="1000" b="1" dirty="0" err="1">
                <a:solidFill>
                  <a:schemeClr val="bg2">
                    <a:lumMod val="50000"/>
                  </a:schemeClr>
                </a:solidFill>
                <a:latin typeface="Arial" panose="020B0604020202020204" pitchFamily="34" charset="0"/>
                <a:cs typeface="Arial" panose="020B0604020202020204" pitchFamily="34" charset="0"/>
              </a:rPr>
              <a:t>Halkidiki</a:t>
            </a:r>
            <a:r>
              <a:rPr lang="ru-RU" sz="1000" b="1" dirty="0">
                <a:solidFill>
                  <a:schemeClr val="bg2">
                    <a:lumMod val="50000"/>
                  </a:schemeClr>
                </a:solidFill>
                <a:latin typeface="Arial" panose="020B0604020202020204" pitchFamily="34" charset="0"/>
                <a:cs typeface="Arial" panose="020B0604020202020204" pitchFamily="34" charset="0"/>
              </a:rPr>
              <a:t>)</a:t>
            </a:r>
            <a:endParaRPr lang="en-US"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Villa </a:t>
            </a:r>
            <a:r>
              <a:rPr lang="en-US" sz="1000" b="1" dirty="0" err="1">
                <a:solidFill>
                  <a:schemeClr val="bg2">
                    <a:lumMod val="50000"/>
                  </a:schemeClr>
                </a:solidFill>
                <a:latin typeface="Arial" panose="020B0604020202020204" pitchFamily="34" charset="0"/>
                <a:cs typeface="Arial" panose="020B0604020202020204" pitchFamily="34" charset="0"/>
              </a:rPr>
              <a:t>Galini</a:t>
            </a:r>
            <a:r>
              <a:rPr lang="en-US" sz="1000" b="1" dirty="0">
                <a:solidFill>
                  <a:schemeClr val="bg2">
                    <a:lumMod val="50000"/>
                  </a:schemeClr>
                </a:solidFill>
                <a:latin typeface="Arial" panose="020B0604020202020204" pitchFamily="34" charset="0"/>
                <a:cs typeface="Arial" panose="020B0604020202020204" pitchFamily="34" charset="0"/>
              </a:rPr>
              <a:t> (</a:t>
            </a:r>
            <a:r>
              <a:rPr lang="en-US" sz="1000" b="1" dirty="0" err="1">
                <a:solidFill>
                  <a:schemeClr val="bg2">
                    <a:lumMod val="50000"/>
                  </a:schemeClr>
                </a:solidFill>
                <a:latin typeface="Arial" panose="020B0604020202020204" pitchFamily="34" charset="0"/>
                <a:cs typeface="Arial" panose="020B0604020202020204" pitchFamily="34" charset="0"/>
              </a:rPr>
              <a:t>Halkidiki</a:t>
            </a:r>
            <a:r>
              <a:rPr lang="en-US" sz="1000" b="1" dirty="0">
                <a:solidFill>
                  <a:schemeClr val="bg2">
                    <a:lumMod val="50000"/>
                  </a:schemeClr>
                </a:solidFill>
                <a:latin typeface="Arial" panose="020B0604020202020204" pitchFamily="34" charset="0"/>
                <a:cs typeface="Arial" panose="020B0604020202020204" pitchFamily="34" charset="0"/>
              </a:rPr>
              <a:t>)</a:t>
            </a:r>
          </a:p>
          <a:p>
            <a:pPr marL="285750" indent="-285750">
              <a:buClr>
                <a:srgbClr val="53BCE9"/>
              </a:buClr>
              <a:buFont typeface="Wingdings" panose="05000000000000000000" pitchFamily="2" charset="2"/>
              <a:buChar char="v"/>
            </a:pPr>
            <a:r>
              <a:rPr lang="en-US" sz="1000" b="1" dirty="0" err="1">
                <a:solidFill>
                  <a:schemeClr val="bg2">
                    <a:lumMod val="50000"/>
                  </a:schemeClr>
                </a:solidFill>
                <a:latin typeface="Arial" panose="020B0604020202020204" pitchFamily="34" charset="0"/>
                <a:cs typeface="Arial" panose="020B0604020202020204" pitchFamily="34" charset="0"/>
              </a:rPr>
              <a:t>Heliotopos</a:t>
            </a:r>
            <a:r>
              <a:rPr lang="en-US" sz="1000" b="1" dirty="0">
                <a:solidFill>
                  <a:schemeClr val="bg2">
                    <a:lumMod val="50000"/>
                  </a:schemeClr>
                </a:solidFill>
                <a:latin typeface="Arial" panose="020B0604020202020204" pitchFamily="34" charset="0"/>
                <a:cs typeface="Arial" panose="020B0604020202020204" pitchFamily="34" charset="0"/>
              </a:rPr>
              <a:t> Hotel (</a:t>
            </a:r>
            <a:r>
              <a:rPr lang="en-US" sz="1000" b="1" dirty="0" err="1">
                <a:solidFill>
                  <a:schemeClr val="bg2">
                    <a:lumMod val="50000"/>
                  </a:schemeClr>
                </a:solidFill>
                <a:latin typeface="Arial" panose="020B0604020202020204" pitchFamily="34" charset="0"/>
                <a:cs typeface="Arial" panose="020B0604020202020204" pitchFamily="34" charset="0"/>
              </a:rPr>
              <a:t>Santorini</a:t>
            </a:r>
            <a:r>
              <a:rPr lang="en-US" sz="1000" b="1" dirty="0">
                <a:solidFill>
                  <a:schemeClr val="bg2">
                    <a:lumMod val="50000"/>
                  </a:schemeClr>
                </a:solidFill>
                <a:latin typeface="Arial" panose="020B0604020202020204" pitchFamily="34" charset="0"/>
                <a:cs typeface="Arial" panose="020B0604020202020204" pitchFamily="34" charset="0"/>
              </a:rPr>
              <a:t>)</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Dana Villas Hotel (</a:t>
            </a:r>
            <a:r>
              <a:rPr lang="en-US" sz="1000" b="1" dirty="0" err="1">
                <a:solidFill>
                  <a:schemeClr val="bg2">
                    <a:lumMod val="50000"/>
                  </a:schemeClr>
                </a:solidFill>
                <a:latin typeface="Arial" panose="020B0604020202020204" pitchFamily="34" charset="0"/>
                <a:cs typeface="Arial" panose="020B0604020202020204" pitchFamily="34" charset="0"/>
              </a:rPr>
              <a:t>Santorini</a:t>
            </a:r>
            <a:r>
              <a:rPr lang="en-US" sz="1000" b="1" dirty="0">
                <a:solidFill>
                  <a:schemeClr val="bg2">
                    <a:lumMod val="50000"/>
                  </a:schemeClr>
                </a:solidFill>
                <a:latin typeface="Arial" panose="020B0604020202020204" pitchFamily="34" charset="0"/>
                <a:cs typeface="Arial" panose="020B0604020202020204" pitchFamily="34" charset="0"/>
              </a:rPr>
              <a:t>)</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St George's Chapel in </a:t>
            </a:r>
            <a:r>
              <a:rPr lang="en-US" sz="1000" b="1" dirty="0" err="1">
                <a:solidFill>
                  <a:schemeClr val="bg2">
                    <a:lumMod val="50000"/>
                  </a:schemeClr>
                </a:solidFill>
                <a:latin typeface="Arial" panose="020B0604020202020204" pitchFamily="34" charset="0"/>
                <a:cs typeface="Arial" panose="020B0604020202020204" pitchFamily="34" charset="0"/>
              </a:rPr>
              <a:t>Lindos</a:t>
            </a:r>
            <a:r>
              <a:rPr lang="en-US" sz="1000" b="1" dirty="0">
                <a:solidFill>
                  <a:schemeClr val="bg2">
                    <a:lumMod val="50000"/>
                  </a:schemeClr>
                </a:solidFill>
                <a:latin typeface="Arial" panose="020B0604020202020204" pitchFamily="34" charset="0"/>
                <a:cs typeface="Arial" panose="020B0604020202020204" pitchFamily="34" charset="0"/>
              </a:rPr>
              <a:t> (Rhodes)</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Kallithea Springs (Rhodes)</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St Sophia’s Chapel (Rhodes)</a:t>
            </a:r>
            <a:endParaRPr lang="ru-RU"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Cameo Island (</a:t>
            </a:r>
            <a:r>
              <a:rPr lang="en-US" sz="1000" b="1" dirty="0" err="1">
                <a:solidFill>
                  <a:schemeClr val="bg2">
                    <a:lumMod val="50000"/>
                  </a:schemeClr>
                </a:solidFill>
                <a:latin typeface="Arial" panose="020B0604020202020204" pitchFamily="34" charset="0"/>
                <a:cs typeface="Arial" panose="020B0604020202020204" pitchFamily="34" charset="0"/>
              </a:rPr>
              <a:t>Zakynthos</a:t>
            </a:r>
            <a:r>
              <a:rPr lang="en-US" sz="1000" b="1" dirty="0">
                <a:solidFill>
                  <a:schemeClr val="bg2">
                    <a:lumMod val="50000"/>
                  </a:schemeClr>
                </a:solidFill>
                <a:latin typeface="Arial" panose="020B0604020202020204" pitchFamily="34" charset="0"/>
                <a:cs typeface="Arial" panose="020B0604020202020204" pitchFamily="34" charset="0"/>
              </a:rPr>
              <a:t>)</a:t>
            </a:r>
            <a:endParaRPr lang="ru-RU"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Palm Forest (Crete)</a:t>
            </a:r>
          </a:p>
          <a:p>
            <a:pPr marL="285750" indent="-285750">
              <a:buClr>
                <a:srgbClr val="53BCE9"/>
              </a:buClr>
              <a:buFont typeface="Wingdings" panose="05000000000000000000" pitchFamily="2" charset="2"/>
              <a:buChar char="v"/>
            </a:pPr>
            <a:r>
              <a:rPr lang="en-US" sz="1000" b="1" dirty="0" err="1">
                <a:solidFill>
                  <a:schemeClr val="bg2">
                    <a:lumMod val="50000"/>
                  </a:schemeClr>
                </a:solidFill>
                <a:latin typeface="Arial" panose="020B0604020202020204" pitchFamily="34" charset="0"/>
                <a:cs typeface="Arial" panose="020B0604020202020204" pitchFamily="34" charset="0"/>
              </a:rPr>
              <a:t>Fortezza</a:t>
            </a:r>
            <a:r>
              <a:rPr lang="en-US" sz="1000" b="1" dirty="0">
                <a:solidFill>
                  <a:schemeClr val="bg2">
                    <a:lumMod val="50000"/>
                  </a:schemeClr>
                </a:solidFill>
                <a:latin typeface="Arial" panose="020B0604020202020204" pitchFamily="34" charset="0"/>
                <a:cs typeface="Arial" panose="020B0604020202020204" pitchFamily="34" charset="0"/>
              </a:rPr>
              <a:t> (Crete)</a:t>
            </a:r>
            <a:endParaRPr lang="ru-RU"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err="1">
                <a:solidFill>
                  <a:schemeClr val="bg2">
                    <a:lumMod val="50000"/>
                  </a:schemeClr>
                </a:solidFill>
                <a:latin typeface="Arial" panose="020B0604020202020204" pitchFamily="34" charset="0"/>
                <a:cs typeface="Arial" panose="020B0604020202020204" pitchFamily="34" charset="0"/>
              </a:rPr>
              <a:t>Palmariva</a:t>
            </a:r>
            <a:r>
              <a:rPr lang="en-US" sz="1000" b="1" dirty="0">
                <a:solidFill>
                  <a:schemeClr val="bg2">
                    <a:lumMod val="50000"/>
                  </a:schemeClr>
                </a:solidFill>
                <a:latin typeface="Arial" panose="020B0604020202020204" pitchFamily="34" charset="0"/>
                <a:cs typeface="Arial" panose="020B0604020202020204" pitchFamily="34" charset="0"/>
              </a:rPr>
              <a:t> Beach Hotel (Evia)</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Le </a:t>
            </a:r>
            <a:r>
              <a:rPr lang="en-US" sz="1000" b="1" dirty="0" err="1">
                <a:solidFill>
                  <a:schemeClr val="bg2">
                    <a:lumMod val="50000"/>
                  </a:schemeClr>
                </a:solidFill>
                <a:latin typeface="Arial" panose="020B0604020202020204" pitchFamily="34" charset="0"/>
                <a:cs typeface="Arial" panose="020B0604020202020204" pitchFamily="34" charset="0"/>
              </a:rPr>
              <a:t>Ciel</a:t>
            </a:r>
            <a:r>
              <a:rPr lang="en-US" sz="1000" b="1" dirty="0">
                <a:solidFill>
                  <a:schemeClr val="bg2">
                    <a:lumMod val="50000"/>
                  </a:schemeClr>
                </a:solidFill>
                <a:latin typeface="Arial" panose="020B0604020202020204" pitchFamily="34" charset="0"/>
                <a:cs typeface="Arial" panose="020B0604020202020204" pitchFamily="34" charset="0"/>
              </a:rPr>
              <a:t> (</a:t>
            </a:r>
            <a:r>
              <a:rPr lang="en-US" sz="1000" b="1" dirty="0" err="1">
                <a:solidFill>
                  <a:schemeClr val="bg2">
                    <a:lumMod val="50000"/>
                  </a:schemeClr>
                </a:solidFill>
                <a:latin typeface="Arial" panose="020B0604020202020204" pitchFamily="34" charset="0"/>
                <a:cs typeface="Arial" panose="020B0604020202020204" pitchFamily="34" charset="0"/>
              </a:rPr>
              <a:t>Santorini</a:t>
            </a:r>
            <a:r>
              <a:rPr lang="en-US" sz="1000" b="1" dirty="0">
                <a:solidFill>
                  <a:schemeClr val="bg2">
                    <a:lumMod val="50000"/>
                  </a:schemeClr>
                </a:solidFill>
                <a:latin typeface="Arial" panose="020B0604020202020204" pitchFamily="34" charset="0"/>
                <a:cs typeface="Arial" panose="020B0604020202020204" pitchFamily="34" charset="0"/>
              </a:rPr>
              <a:t>)</a:t>
            </a:r>
            <a:endParaRPr lang="ru-RU"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endParaRPr lang="ru-RU" sz="1400" b="1" dirty="0">
              <a:solidFill>
                <a:schemeClr val="bg2">
                  <a:lumMod val="25000"/>
                </a:schemeClr>
              </a:solidFill>
              <a:latin typeface="Arial" panose="020B0604020202020204" pitchFamily="34" charset="0"/>
              <a:cs typeface="Arial" panose="020B0604020202020204" pitchFamily="34" charset="0"/>
            </a:endParaRPr>
          </a:p>
        </p:txBody>
      </p:sp>
      <p:sp>
        <p:nvSpPr>
          <p:cNvPr id="4" name="Текст 3"/>
          <p:cNvSpPr>
            <a:spLocks noGrp="1"/>
          </p:cNvSpPr>
          <p:nvPr>
            <p:ph type="body" sz="quarter" idx="12"/>
          </p:nvPr>
        </p:nvSpPr>
        <p:spPr>
          <a:xfrm>
            <a:off x="250825" y="429491"/>
            <a:ext cx="8648700" cy="566802"/>
          </a:xfrm>
        </p:spPr>
        <p:txBody>
          <a:bodyPr/>
          <a:lstStyle/>
          <a:p>
            <a:r>
              <a:rPr lang="en-US" b="1" dirty="0"/>
              <a:t>We offer more than 200 venues in Greece for weddings</a:t>
            </a:r>
            <a:endParaRPr lang="ru-RU" b="1" dirty="0"/>
          </a:p>
        </p:txBody>
      </p:sp>
    </p:spTree>
    <p:extLst>
      <p:ext uri="{BB962C8B-B14F-4D97-AF65-F5344CB8AC3E}">
        <p14:creationId xmlns:p14="http://schemas.microsoft.com/office/powerpoint/2010/main" val="203975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Текст 2"/>
          <p:cNvSpPr>
            <a:spLocks noGrp="1"/>
          </p:cNvSpPr>
          <p:nvPr>
            <p:ph type="body" sz="quarter" idx="11"/>
          </p:nvPr>
        </p:nvSpPr>
        <p:spPr/>
        <p:txBody>
          <a:bodyPr/>
          <a:lstStyle/>
          <a:p>
            <a:r>
              <a:rPr lang="en-US" sz="1200" dirty="0">
                <a:solidFill>
                  <a:schemeClr val="bg2">
                    <a:lumMod val="50000"/>
                  </a:schemeClr>
                </a:solidFill>
                <a:latin typeface="Arial" pitchFamily="34" charset="0"/>
                <a:cs typeface="Arial" pitchFamily="34" charset="0"/>
              </a:rPr>
              <a:t>• official marriage</a:t>
            </a:r>
          </a:p>
          <a:p>
            <a:r>
              <a:rPr lang="en-US" sz="1200" dirty="0">
                <a:solidFill>
                  <a:schemeClr val="bg2">
                    <a:lumMod val="50000"/>
                  </a:schemeClr>
                </a:solidFill>
                <a:latin typeface="Arial" pitchFamily="34" charset="0"/>
                <a:cs typeface="Arial" pitchFamily="34" charset="0"/>
              </a:rPr>
              <a:t>• vow renewal ceremony </a:t>
            </a:r>
          </a:p>
          <a:p>
            <a:r>
              <a:rPr lang="en-US" sz="1200" dirty="0">
                <a:solidFill>
                  <a:schemeClr val="bg2">
                    <a:lumMod val="50000"/>
                  </a:schemeClr>
                </a:solidFill>
                <a:latin typeface="Arial" pitchFamily="34" charset="0"/>
                <a:cs typeface="Arial" pitchFamily="34" charset="0"/>
              </a:rPr>
              <a:t>• religious ceremony </a:t>
            </a:r>
          </a:p>
          <a:p>
            <a:r>
              <a:rPr lang="en-US" sz="1200" dirty="0">
                <a:solidFill>
                  <a:schemeClr val="bg2">
                    <a:lumMod val="50000"/>
                  </a:schemeClr>
                </a:solidFill>
                <a:latin typeface="Arial" pitchFamily="34" charset="0"/>
                <a:cs typeface="Arial" pitchFamily="34" charset="0"/>
              </a:rPr>
              <a:t>• project “My Big Fat Greek Wedding”</a:t>
            </a:r>
          </a:p>
        </p:txBody>
      </p:sp>
      <p:sp>
        <p:nvSpPr>
          <p:cNvPr id="4" name="Текст 3"/>
          <p:cNvSpPr>
            <a:spLocks noGrp="1"/>
          </p:cNvSpPr>
          <p:nvPr>
            <p:ph type="body" sz="quarter" idx="12"/>
          </p:nvPr>
        </p:nvSpPr>
        <p:spPr/>
        <p:txBody>
          <a:bodyPr/>
          <a:lstStyle/>
          <a:p>
            <a:r>
              <a:rPr lang="en-US" b="1" dirty="0"/>
              <a:t>Types of ceremonies in Greece &amp; Cyprus</a:t>
            </a:r>
            <a:endParaRPr lang="ru-RU" b="1" dirty="0"/>
          </a:p>
        </p:txBody>
      </p:sp>
    </p:spTree>
    <p:extLst>
      <p:ext uri="{BB962C8B-B14F-4D97-AF65-F5344CB8AC3E}">
        <p14:creationId xmlns:p14="http://schemas.microsoft.com/office/powerpoint/2010/main" val="401752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1"/>
          </p:nvPr>
        </p:nvSpPr>
        <p:spPr>
          <a:xfrm>
            <a:off x="250825" y="1035171"/>
            <a:ext cx="8648700" cy="1829950"/>
          </a:xfrm>
        </p:spPr>
        <p:txBody>
          <a:bodyPr/>
          <a:lstStyle/>
          <a:p>
            <a:r>
              <a:rPr lang="en-US" sz="1000" dirty="0">
                <a:solidFill>
                  <a:schemeClr val="bg2">
                    <a:lumMod val="50000"/>
                  </a:schemeClr>
                </a:solidFill>
                <a:latin typeface="Arial" pitchFamily="34" charset="0"/>
                <a:cs typeface="Arial" pitchFamily="34" charset="0"/>
              </a:rPr>
              <a:t>It’s the most popular type of wedding, suitable for long married and just married couples, who have married in their home country with a lot of guests and want to experience something special and romantic for two, for couple, who want to bring back wonderful memories and photos of Greece, and for wedding rehearsals.</a:t>
            </a:r>
            <a:endParaRPr lang="el-GR" sz="1000" dirty="0">
              <a:solidFill>
                <a:schemeClr val="bg2">
                  <a:lumMod val="50000"/>
                </a:schemeClr>
              </a:solidFill>
              <a:latin typeface="Arial" pitchFamily="34" charset="0"/>
              <a:cs typeface="Arial" pitchFamily="34" charset="0"/>
            </a:endParaRPr>
          </a:p>
          <a:p>
            <a:r>
              <a:rPr lang="en-US" sz="1000" dirty="0">
                <a:solidFill>
                  <a:schemeClr val="bg2">
                    <a:lumMod val="50000"/>
                  </a:schemeClr>
                </a:solidFill>
                <a:latin typeface="Arial" pitchFamily="34" charset="0"/>
                <a:cs typeface="Arial" pitchFamily="34" charset="0"/>
              </a:rPr>
              <a:t>No documents are required for these types of ceremonies!</a:t>
            </a:r>
            <a:endParaRPr lang="el-GR" sz="1000" dirty="0">
              <a:solidFill>
                <a:schemeClr val="bg2">
                  <a:lumMod val="50000"/>
                </a:schemeClr>
              </a:solidFill>
              <a:latin typeface="Arial" pitchFamily="34" charset="0"/>
              <a:cs typeface="Arial" pitchFamily="34" charset="0"/>
            </a:endParaRPr>
          </a:p>
          <a:p>
            <a:r>
              <a:rPr lang="en-US" sz="1000" dirty="0">
                <a:solidFill>
                  <a:schemeClr val="bg2">
                    <a:lumMod val="50000"/>
                  </a:schemeClr>
                </a:solidFill>
                <a:latin typeface="Arial" pitchFamily="34" charset="0"/>
                <a:cs typeface="Arial" pitchFamily="34" charset="0"/>
              </a:rPr>
              <a:t>Your vow renewal ceremony can take place in the mountains overlooking the sea, on a beach, in a villa, at the hotel, where they stay, at a restaurant, at a terrace, and at other venues suitable for such ceremonies.</a:t>
            </a:r>
          </a:p>
          <a:p>
            <a:r>
              <a:rPr lang="en-US" sz="1000" dirty="0">
                <a:solidFill>
                  <a:schemeClr val="bg2">
                    <a:lumMod val="50000"/>
                  </a:schemeClr>
                </a:solidFill>
                <a:latin typeface="Arial" pitchFamily="34" charset="0"/>
                <a:cs typeface="Arial" pitchFamily="34" charset="0"/>
              </a:rPr>
              <a:t>A vow renewal ceremony can be held for a couple only or for a couple with guests. The couple can write the vows they want to exchange or simply repeat the words after the emcee.</a:t>
            </a:r>
          </a:p>
        </p:txBody>
      </p:sp>
      <p:sp>
        <p:nvSpPr>
          <p:cNvPr id="7" name="Текст 6"/>
          <p:cNvSpPr>
            <a:spLocks noGrp="1"/>
          </p:cNvSpPr>
          <p:nvPr>
            <p:ph type="body" sz="quarter" idx="12"/>
          </p:nvPr>
        </p:nvSpPr>
        <p:spPr/>
        <p:txBody>
          <a:bodyPr/>
          <a:lstStyle/>
          <a:p>
            <a:endParaRPr lang="en-US" b="1" dirty="0"/>
          </a:p>
          <a:p>
            <a:r>
              <a:rPr lang="en-US" b="1" dirty="0"/>
              <a:t>Symbolic wedding or vow renewal ceremony</a:t>
            </a:r>
            <a:endParaRPr lang="el-GR" dirty="0"/>
          </a:p>
          <a:p>
            <a:endParaRPr lang="ru-RU" b="1" dirty="0"/>
          </a:p>
        </p:txBody>
      </p:sp>
      <p:pic>
        <p:nvPicPr>
          <p:cNvPr id="20" name="Рисунок 19"/>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806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pPr>
              <a:lnSpc>
                <a:spcPct val="120000"/>
              </a:lnSpc>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Greece is a dreamlike destination for your marriage. </a:t>
            </a:r>
            <a:r>
              <a:rPr lang="en-US" sz="1000" dirty="0">
                <a:solidFill>
                  <a:schemeClr val="bg2">
                    <a:lumMod val="50000"/>
                  </a:schemeClr>
                </a:solidFill>
                <a:latin typeface="Arial" panose="020B0604020202020204" pitchFamily="34" charset="0"/>
                <a:cs typeface="Arial" panose="020B0604020202020204" pitchFamily="34" charset="0"/>
              </a:rPr>
              <a:t>Civil weddings have been performed legally for the last 30 years.</a:t>
            </a:r>
          </a:p>
          <a:p>
            <a:pPr>
              <a:lnSpc>
                <a:spcPct val="120000"/>
              </a:lnSpc>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If you opt for </a:t>
            </a:r>
            <a:r>
              <a:rPr lang="en-US" sz="1000" b="1" dirty="0">
                <a:solidFill>
                  <a:schemeClr val="bg2">
                    <a:lumMod val="50000"/>
                  </a:schemeClr>
                </a:solidFill>
                <a:latin typeface="Arial" panose="020B0604020202020204" pitchFamily="34" charset="0"/>
                <a:cs typeface="Arial" panose="020B0604020202020204" pitchFamily="34" charset="0"/>
              </a:rPr>
              <a:t>a civil marriage</a:t>
            </a:r>
            <a:r>
              <a:rPr lang="en-US" sz="1000" dirty="0">
                <a:solidFill>
                  <a:schemeClr val="bg2">
                    <a:lumMod val="50000"/>
                  </a:schemeClr>
                </a:solidFill>
                <a:latin typeface="Arial" panose="020B0604020202020204" pitchFamily="34" charset="0"/>
                <a:cs typeface="Arial" panose="020B0604020202020204" pitchFamily="34" charset="0"/>
              </a:rPr>
              <a:t>, you should know that in the past, civil weddings in Greece could only be performed at </a:t>
            </a:r>
            <a:r>
              <a:rPr lang="en-US" sz="1000" b="1" dirty="0">
                <a:solidFill>
                  <a:schemeClr val="bg2">
                    <a:lumMod val="50000"/>
                  </a:schemeClr>
                </a:solidFill>
                <a:latin typeface="Arial" panose="020B0604020202020204" pitchFamily="34" charset="0"/>
                <a:cs typeface="Arial" panose="020B0604020202020204" pitchFamily="34" charset="0"/>
              </a:rPr>
              <a:t>a town hall or other state building</a:t>
            </a:r>
            <a:r>
              <a:rPr lang="en-US" sz="1000" dirty="0">
                <a:solidFill>
                  <a:schemeClr val="bg2">
                    <a:lumMod val="50000"/>
                  </a:schemeClr>
                </a:solidFill>
                <a:latin typeface="Arial" panose="020B0604020202020204" pitchFamily="34" charset="0"/>
                <a:cs typeface="Arial" panose="020B0604020202020204" pitchFamily="34" charset="0"/>
              </a:rPr>
              <a:t>. Today, besides the town hall, we can organize your marriage at places beyond your wildest imagination, ideal to have your photos taken! </a:t>
            </a:r>
            <a:r>
              <a:rPr lang="en-US" sz="1000" b="1" dirty="0">
                <a:solidFill>
                  <a:schemeClr val="bg2">
                    <a:lumMod val="50000"/>
                  </a:schemeClr>
                </a:solidFill>
                <a:latin typeface="Arial" panose="020B0604020202020204" pitchFamily="34" charset="0"/>
                <a:cs typeface="Arial" panose="020B0604020202020204" pitchFamily="34" charset="0"/>
              </a:rPr>
              <a:t>A marriage on a beach,  at a hotel, on a hill with breathtaking views or even on a sailing yacht can become real. </a:t>
            </a:r>
            <a:r>
              <a:rPr lang="en-US" sz="1000" dirty="0">
                <a:solidFill>
                  <a:schemeClr val="bg2">
                    <a:lumMod val="50000"/>
                  </a:schemeClr>
                </a:solidFill>
                <a:latin typeface="Arial" panose="020B0604020202020204" pitchFamily="34" charset="0"/>
                <a:cs typeface="Arial" panose="020B0604020202020204" pitchFamily="34" charset="0"/>
              </a:rPr>
              <a:t>If you have any special requests about the place where you want to have your marriage, do not hesitate to contact us. </a:t>
            </a:r>
          </a:p>
          <a:p>
            <a:pPr>
              <a:lnSpc>
                <a:spcPct val="120000"/>
              </a:lnSpc>
              <a:buClr>
                <a:srgbClr val="53BCE9"/>
              </a:buClr>
            </a:pPr>
            <a:endParaRPr lang="en-US" sz="1000" dirty="0">
              <a:solidFill>
                <a:schemeClr val="bg2">
                  <a:lumMod val="50000"/>
                </a:schemeClr>
              </a:solidFill>
              <a:latin typeface="Arial" panose="020B0604020202020204" pitchFamily="34" charset="0"/>
              <a:cs typeface="Arial" panose="020B0604020202020204" pitchFamily="34" charset="0"/>
            </a:endParaRPr>
          </a:p>
          <a:p>
            <a:pPr>
              <a:lnSpc>
                <a:spcPct val="120000"/>
              </a:lnSpc>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We can make your dream come true! </a:t>
            </a:r>
          </a:p>
          <a:p>
            <a:pPr>
              <a:lnSpc>
                <a:spcPct val="120000"/>
              </a:lnSpc>
              <a:buClr>
                <a:srgbClr val="53BCE9"/>
              </a:buClr>
            </a:pPr>
            <a:endParaRPr lang="en-US" sz="1000" dirty="0">
              <a:solidFill>
                <a:schemeClr val="bg2">
                  <a:lumMod val="50000"/>
                </a:schemeClr>
              </a:solidFill>
              <a:latin typeface="Arial" panose="020B0604020202020204" pitchFamily="34" charset="0"/>
              <a:cs typeface="Arial" panose="020B0604020202020204" pitchFamily="34" charset="0"/>
            </a:endParaRPr>
          </a:p>
          <a:p>
            <a:pPr>
              <a:lnSpc>
                <a:spcPct val="120000"/>
              </a:lnSpc>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Even if your marriage cannot be held at this particular location, we can arrange it at a town hall and then organize a symbolic wedding ceremony wherever you wish. Civil weddings are performed by the mayor in his office or by someone authorized by the mayor. The ceremony lasts 15 minutes. The mayor proclaims you husband and wife and delivers a wedding certificate to you.</a:t>
            </a:r>
            <a:endParaRPr lang="ru-RU" sz="1000" dirty="0">
              <a:solidFill>
                <a:schemeClr val="bg2">
                  <a:lumMod val="50000"/>
                </a:schemeClr>
              </a:solidFill>
              <a:latin typeface="Arial" panose="020B0604020202020204" pitchFamily="34" charset="0"/>
              <a:cs typeface="Arial" panose="020B0604020202020204" pitchFamily="34" charset="0"/>
            </a:endParaRPr>
          </a:p>
        </p:txBody>
      </p:sp>
      <p:sp>
        <p:nvSpPr>
          <p:cNvPr id="4" name="Текст 3"/>
          <p:cNvSpPr>
            <a:spLocks noGrp="1"/>
          </p:cNvSpPr>
          <p:nvPr>
            <p:ph type="body" sz="quarter" idx="13"/>
          </p:nvPr>
        </p:nvSpPr>
        <p:spPr/>
        <p:txBody>
          <a:bodyPr/>
          <a:lstStyle/>
          <a:p>
            <a:r>
              <a:rPr lang="en-US" sz="1400" b="1" dirty="0">
                <a:solidFill>
                  <a:srgbClr val="53BCE9"/>
                </a:solidFill>
              </a:rPr>
              <a:t>Civil marriage</a:t>
            </a:r>
          </a:p>
        </p:txBody>
      </p:sp>
      <p:pic>
        <p:nvPicPr>
          <p:cNvPr id="7" name="Рисунок 6"/>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9" name="Рисунок 8"/>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746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a:xfrm>
            <a:off x="277091" y="828799"/>
            <a:ext cx="4655127" cy="5609409"/>
          </a:xfrm>
        </p:spPr>
        <p:txBody>
          <a:bodyPr/>
          <a:lstStyle/>
          <a:p>
            <a:pPr>
              <a:lnSpc>
                <a:spcPct val="150000"/>
              </a:lnSpc>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List of documents needed for a civil marriage:</a:t>
            </a:r>
          </a:p>
          <a:p>
            <a:pPr>
              <a:lnSpc>
                <a:spcPct val="150000"/>
              </a:lnSpc>
              <a:buClr>
                <a:srgbClr val="53BCE9"/>
              </a:buClr>
            </a:pPr>
            <a:endParaRPr lang="en-US" sz="1000" b="1"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Full birth certificates for both parties</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The couple is obligated to obtain full version birth certificates containing the parents’ details</a:t>
            </a:r>
            <a:r>
              <a:rPr lang="el-GR" sz="1000" dirty="0">
                <a:solidFill>
                  <a:schemeClr val="bg2">
                    <a:lumMod val="50000"/>
                  </a:schemeClr>
                </a:solidFill>
                <a:latin typeface="Arial" panose="020B0604020202020204" pitchFamily="34" charset="0"/>
                <a:cs typeface="Arial" panose="020B0604020202020204" pitchFamily="34" charset="0"/>
              </a:rPr>
              <a:t>.</a:t>
            </a:r>
            <a:endParaRPr lang="en-US" sz="1000" dirty="0">
              <a:solidFill>
                <a:schemeClr val="bg2">
                  <a:lumMod val="50000"/>
                </a:schemeClr>
              </a:solidFill>
              <a:latin typeface="Arial" panose="020B0604020202020204" pitchFamily="34" charset="0"/>
              <a:cs typeface="Arial" panose="020B0604020202020204" pitchFamily="34" charset="0"/>
            </a:endParaRP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Certificate of Non-impediment to marriage for both parties </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This document confirms that you are free to marry. This document is available at your local Registrar and it shouldn’t be issued more than 3 or 6 months (depending on your country) before your wedding day.</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Please note that 2 certificates are required: one for each party</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Decree Absolute</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In case of one or both parties having  been divorced, you are obligated to obtain a decree absolute</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Spouse's death certificate and previous marriage certificate</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If you are widowed you are obligated to obtain this certificate.</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Deed Poll or Statutory Declaration</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You need this document if you changed your name in the past. Please note this includes divorcees who have reverted to their maiden name.</a:t>
            </a:r>
          </a:p>
          <a:p>
            <a:pPr marL="285750" indent="-285750">
              <a:buClr>
                <a:srgbClr val="53BCE9"/>
              </a:buClr>
              <a:buFont typeface="Wingdings" panose="05000000000000000000" pitchFamily="2" charset="2"/>
              <a:buChar char="v"/>
            </a:pPr>
            <a:r>
              <a:rPr lang="en-US" sz="1000" b="1" dirty="0">
                <a:solidFill>
                  <a:schemeClr val="bg2">
                    <a:lumMod val="50000"/>
                  </a:schemeClr>
                </a:solidFill>
                <a:latin typeface="Arial" panose="020B0604020202020204" pitchFamily="34" charset="0"/>
                <a:cs typeface="Arial" panose="020B0604020202020204" pitchFamily="34" charset="0"/>
              </a:rPr>
              <a:t>Adoption Certificate</a:t>
            </a:r>
            <a:r>
              <a:rPr lang="en-US" sz="1000" dirty="0">
                <a:solidFill>
                  <a:schemeClr val="bg2">
                    <a:lumMod val="50000"/>
                  </a:schemeClr>
                </a:solidFill>
                <a:latin typeface="Arial" panose="020B0604020202020204" pitchFamily="34" charset="0"/>
                <a:cs typeface="Arial" panose="020B0604020202020204" pitchFamily="34" charset="0"/>
              </a:rPr>
              <a:t> </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In case of one or both parties having been adopted, you are obligated to obtain this certificate.</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All documents should have an Apostille Stamp as proof of their authenticity. The “Haager Apostille” certifies the copy as a legal document.  </a:t>
            </a:r>
          </a:p>
          <a:p>
            <a:pPr>
              <a:buClr>
                <a:srgbClr val="53BCE9"/>
              </a:buClr>
            </a:pPr>
            <a:r>
              <a:rPr lang="en-US" sz="1000" b="1" dirty="0">
                <a:solidFill>
                  <a:schemeClr val="bg2">
                    <a:lumMod val="50000"/>
                  </a:schemeClr>
                </a:solidFill>
                <a:latin typeface="Arial" panose="020B0604020202020204" pitchFamily="34" charset="0"/>
                <a:cs typeface="Arial" panose="020B0604020202020204" pitchFamily="34" charset="0"/>
              </a:rPr>
              <a:t>In addition to the above documents, you need the following without an Apostille Stamp:</a:t>
            </a:r>
          </a:p>
          <a:p>
            <a:pPr>
              <a:buClr>
                <a:srgbClr val="53BCE9"/>
              </a:buClr>
            </a:pPr>
            <a:r>
              <a:rPr lang="en-US" sz="1000" dirty="0">
                <a:solidFill>
                  <a:schemeClr val="bg2">
                    <a:lumMod val="50000"/>
                  </a:schemeClr>
                </a:solidFill>
                <a:latin typeface="Arial" panose="020B0604020202020204" pitchFamily="34" charset="0"/>
                <a:cs typeface="Arial" panose="020B0604020202020204" pitchFamily="34" charset="0"/>
              </a:rPr>
              <a:t>Passport or ID copy for both parties</a:t>
            </a:r>
          </a:p>
          <a:p>
            <a:pPr>
              <a:buClr>
                <a:srgbClr val="53BCE9"/>
              </a:buClr>
            </a:pPr>
            <a:endParaRPr lang="en-US" sz="1000" dirty="0">
              <a:solidFill>
                <a:schemeClr val="bg2">
                  <a:lumMod val="25000"/>
                </a:schemeClr>
              </a:solidFill>
              <a:latin typeface="Arial" panose="020B0604020202020204" pitchFamily="34" charset="0"/>
              <a:cs typeface="Arial" panose="020B0604020202020204" pitchFamily="34" charset="0"/>
            </a:endParaRPr>
          </a:p>
        </p:txBody>
      </p:sp>
      <p:pic>
        <p:nvPicPr>
          <p:cNvPr id="5" name="Рисунок 4"/>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p:pic>
      <p:sp>
        <p:nvSpPr>
          <p:cNvPr id="4" name="Текст 3"/>
          <p:cNvSpPr>
            <a:spLocks noGrp="1"/>
          </p:cNvSpPr>
          <p:nvPr>
            <p:ph type="body" sz="quarter" idx="13"/>
          </p:nvPr>
        </p:nvSpPr>
        <p:spPr>
          <a:xfrm>
            <a:off x="493856" y="370609"/>
            <a:ext cx="4119609" cy="396240"/>
          </a:xfrm>
        </p:spPr>
        <p:txBody>
          <a:bodyPr/>
          <a:lstStyle/>
          <a:p>
            <a:r>
              <a:rPr lang="en-US" sz="1400" b="1" dirty="0">
                <a:solidFill>
                  <a:srgbClr val="53BCE9"/>
                </a:solidFill>
              </a:rPr>
              <a:t>Civil wedding</a:t>
            </a:r>
          </a:p>
        </p:txBody>
      </p:sp>
    </p:spTree>
    <p:extLst>
      <p:ext uri="{BB962C8B-B14F-4D97-AF65-F5344CB8AC3E}">
        <p14:creationId xmlns:p14="http://schemas.microsoft.com/office/powerpoint/2010/main" val="309973211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5" id="{09A96820-BAD8-4FD2-9097-CB29FB6A67F4}" vid="{E0E20A31-A596-43DB-807A-5C872F93D4E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grekomed</Template>
  <TotalTime>5677</TotalTime>
  <Words>1236</Words>
  <Application>Microsoft Office PowerPoint</Application>
  <PresentationFormat>On-screen Show (4:3)</PresentationFormat>
  <Paragraphs>169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Rafa</dc:creator>
  <cp:lastModifiedBy>Sarbash, Roman</cp:lastModifiedBy>
  <cp:revision>313</cp:revision>
  <cp:lastPrinted>2014-03-18T17:54:55Z</cp:lastPrinted>
  <dcterms:created xsi:type="dcterms:W3CDTF">2013-12-18T13:57:28Z</dcterms:created>
  <dcterms:modified xsi:type="dcterms:W3CDTF">2017-03-22T17:31:33Z</dcterms:modified>
</cp:coreProperties>
</file>