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9" r:id="rId3"/>
    <p:sldId id="294" r:id="rId4"/>
    <p:sldId id="317" r:id="rId5"/>
    <p:sldId id="309" r:id="rId6"/>
    <p:sldId id="312" r:id="rId7"/>
    <p:sldId id="318" r:id="rId8"/>
    <p:sldId id="316" r:id="rId9"/>
    <p:sldId id="313" r:id="rId10"/>
    <p:sldId id="292" r:id="rId11"/>
    <p:sldId id="314" r:id="rId12"/>
    <p:sldId id="296" r:id="rId13"/>
    <p:sldId id="307" r:id="rId14"/>
    <p:sldId id="300" r:id="rId15"/>
  </p:sldIdLst>
  <p:sldSz cx="9144000" cy="6858000" type="screen4x3"/>
  <p:notesSz cx="6888163" cy="1002188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7" autoAdjust="0"/>
    <p:restoredTop sz="94717" autoAdjust="0"/>
  </p:normalViewPr>
  <p:slideViewPr>
    <p:cSldViewPr>
      <p:cViewPr>
        <p:scale>
          <a:sx n="94" d="100"/>
          <a:sy n="94" d="100"/>
        </p:scale>
        <p:origin x="-43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3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3B1A8328-1C1F-5E4E-A1C1-8788E748FAFB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2106FBBA-8F5F-6D4F-AD63-F68E220EA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575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FBBA-8F5F-6D4F-AD63-F68E220EA1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288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Smile, this is </a:t>
            </a:r>
            <a:r>
              <a:rPr lang="en-US" dirty="0" err="1" smtClean="0"/>
              <a:t>dentistanbul</a:t>
            </a:r>
            <a:r>
              <a:rPr lang="en-US" smtClean="0"/>
              <a:t>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6FBBA-8F5F-6D4F-AD63-F68E220EA1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325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9C11-A8C1-45A4-AAEE-BA35F0266304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F127-6517-4733-A80E-DCD1D965FA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9C11-A8C1-45A4-AAEE-BA35F0266304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F127-6517-4733-A80E-DCD1D965FA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9C11-A8C1-45A4-AAEE-BA35F0266304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F127-6517-4733-A80E-DCD1D965FA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9C11-A8C1-45A4-AAEE-BA35F0266304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F127-6517-4733-A80E-DCD1D965FA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9C11-A8C1-45A4-AAEE-BA35F0266304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F127-6517-4733-A80E-DCD1D965FA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9C11-A8C1-45A4-AAEE-BA35F0266304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F127-6517-4733-A80E-DCD1D965FA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9C11-A8C1-45A4-AAEE-BA35F0266304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F127-6517-4733-A80E-DCD1D965FA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9C11-A8C1-45A4-AAEE-BA35F0266304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F127-6517-4733-A80E-DCD1D965FA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9C11-A8C1-45A4-AAEE-BA35F0266304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F127-6517-4733-A80E-DCD1D965FA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9C11-A8C1-45A4-AAEE-BA35F0266304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F127-6517-4733-A80E-DCD1D965FA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9C11-A8C1-45A4-AAEE-BA35F0266304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F127-6517-4733-A80E-DCD1D965FA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9C11-A8C1-45A4-AAEE-BA35F0266304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F127-6517-4733-A80E-DCD1D965FAD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8800" dirty="0" smtClean="0">
                <a:solidFill>
                  <a:schemeClr val="bg1"/>
                </a:solidFill>
                <a:latin typeface="DINPro-Medium" pitchFamily="50" charset="0"/>
              </a:rPr>
              <a:t>dentistanbul</a:t>
            </a:r>
            <a:endParaRPr lang="tr-TR" sz="88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chemeClr val="bg1">
                    <a:lumMod val="75000"/>
                  </a:schemeClr>
                </a:solidFill>
                <a:latin typeface="DINPro-Medium" pitchFamily="50" charset="0"/>
              </a:rPr>
              <a:t>2001-2016</a:t>
            </a:r>
          </a:p>
          <a:p>
            <a:endParaRPr lang="tr-TR" dirty="0"/>
          </a:p>
        </p:txBody>
      </p:sp>
    </p:spTree>
  </p:cSld>
  <p:clrMapOvr>
    <a:masterClrMapping/>
  </p:clrMapOvr>
  <p:transition advTm="447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162050"/>
          </a:xfrm>
        </p:spPr>
        <p:txBody>
          <a:bodyPr>
            <a:normAutofit/>
          </a:bodyPr>
          <a:lstStyle/>
          <a:p>
            <a:pPr algn="ctr"/>
            <a:r>
              <a:rPr lang="tr-TR" sz="5300" dirty="0" smtClean="0">
                <a:solidFill>
                  <a:srgbClr val="0070C0"/>
                </a:solidFill>
              </a:rPr>
              <a:t>UZMAN DOKTORLARIMIZ</a:t>
            </a:r>
            <a:endParaRPr lang="tr-TR" sz="5300" dirty="0">
              <a:solidFill>
                <a:srgbClr val="0070C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114800" cy="4351354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err="1" smtClean="0"/>
              <a:t>Dentistanbul</a:t>
            </a:r>
            <a:r>
              <a:rPr lang="tr-TR" sz="2400" dirty="0" smtClean="0"/>
              <a:t> Medikal kadromuz alanında uzman ve akademik kariyere sahip 50 tecrübeli hekimi ile hizmet vermektedir. </a:t>
            </a:r>
          </a:p>
          <a:p>
            <a:endParaRPr lang="tr-TR" sz="1800" dirty="0" smtClean="0">
              <a:solidFill>
                <a:schemeClr val="tx2"/>
              </a:solidFill>
            </a:endParaRPr>
          </a:p>
          <a:p>
            <a:endParaRPr lang="tr-TR" sz="18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85926"/>
            <a:ext cx="3018256" cy="402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4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15262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800" dirty="0" smtClean="0">
                <a:solidFill>
                  <a:srgbClr val="0070C0"/>
                </a:solidFill>
              </a:rPr>
              <a:t>DENTİSTANBUL EKİBİMİZ </a:t>
            </a:r>
            <a:endParaRPr lang="tr-TR" sz="5800" dirty="0">
              <a:solidFill>
                <a:srgbClr val="0070C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8982" cy="4691063"/>
          </a:xfrm>
        </p:spPr>
        <p:txBody>
          <a:bodyPr>
            <a:normAutofit/>
          </a:bodyPr>
          <a:lstStyle/>
          <a:p>
            <a:endParaRPr lang="tr-TR" sz="1800" dirty="0" smtClean="0">
              <a:solidFill>
                <a:schemeClr val="tx2"/>
              </a:solidFill>
            </a:endParaRPr>
          </a:p>
          <a:p>
            <a:endParaRPr lang="tr-TR" sz="1800" dirty="0" smtClean="0">
              <a:solidFill>
                <a:schemeClr val="tx2"/>
              </a:solidFill>
            </a:endParaRPr>
          </a:p>
          <a:p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err="1" smtClean="0"/>
              <a:t>Dentistanbul</a:t>
            </a:r>
            <a:r>
              <a:rPr lang="tr-TR" sz="1800" dirty="0" smtClean="0"/>
              <a:t> Diş Hastanelerimiz alanında uzman sağlık personeli ve yönetim kadrosu ile toplam 151 personeli ile 7/24  hizmet vermektedir. </a:t>
            </a:r>
            <a:endParaRPr lang="tr-TR" sz="1800" dirty="0">
              <a:solidFill>
                <a:schemeClr val="tx2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810245"/>
            <a:ext cx="4643470" cy="30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82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58072" cy="1162050"/>
          </a:xfrm>
        </p:spPr>
        <p:txBody>
          <a:bodyPr>
            <a:normAutofit/>
          </a:bodyPr>
          <a:lstStyle/>
          <a:p>
            <a:pPr algn="ctr"/>
            <a:r>
              <a:rPr lang="tr-TR" sz="5800" dirty="0" smtClean="0">
                <a:solidFill>
                  <a:srgbClr val="0070C0"/>
                </a:solidFill>
              </a:rPr>
              <a:t>SERTİFİKALARIMIZ </a:t>
            </a:r>
            <a:endParaRPr lang="tr-TR" sz="5800" dirty="0">
              <a:solidFill>
                <a:srgbClr val="0070C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238" cy="4691063"/>
          </a:xfrm>
        </p:spPr>
        <p:txBody>
          <a:bodyPr>
            <a:normAutofit/>
          </a:bodyPr>
          <a:lstStyle/>
          <a:p>
            <a:endParaRPr lang="tr-TR" sz="1800" dirty="0" smtClean="0">
              <a:solidFill>
                <a:schemeClr val="tx2"/>
              </a:solidFill>
            </a:endParaRPr>
          </a:p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800" dirty="0" smtClean="0"/>
              <a:t>2008 yılında </a:t>
            </a:r>
            <a:r>
              <a:rPr lang="tr-TR" sz="2800" dirty="0" err="1" smtClean="0"/>
              <a:t>Dentistanbul</a:t>
            </a:r>
            <a:r>
              <a:rPr lang="tr-TR" sz="2800" dirty="0" smtClean="0"/>
              <a:t>, ISO 9001 Kalite Belgesini alarak kalitesini belgelemiştir.</a:t>
            </a:r>
            <a:endParaRPr lang="tr-TR" sz="1800" dirty="0" smtClean="0">
              <a:solidFill>
                <a:schemeClr val="tx2"/>
              </a:solidFill>
            </a:endParaRPr>
          </a:p>
          <a:p>
            <a:endParaRPr lang="tr-TR" sz="1800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71612"/>
            <a:ext cx="297920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27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l"/>
            <a:r>
              <a:rPr lang="tr-TR" sz="4400" dirty="0" smtClean="0">
                <a:solidFill>
                  <a:srgbClr val="0070C0"/>
                </a:solidFill>
              </a:rPr>
              <a:t>E-ISOFT KALİTE YÖNETİM SİSTEMİ</a:t>
            </a:r>
            <a:endParaRPr lang="tr-TR" sz="4400" dirty="0">
              <a:solidFill>
                <a:srgbClr val="0070C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238" cy="4691063"/>
          </a:xfrm>
        </p:spPr>
        <p:txBody>
          <a:bodyPr>
            <a:normAutofit/>
          </a:bodyPr>
          <a:lstStyle/>
          <a:p>
            <a:endParaRPr lang="tr-TR" sz="1800" dirty="0" smtClean="0">
              <a:solidFill>
                <a:schemeClr val="tx2"/>
              </a:solidFill>
            </a:endParaRPr>
          </a:p>
          <a:p>
            <a:r>
              <a:rPr lang="tr-TR" sz="2400" dirty="0" err="1" smtClean="0"/>
              <a:t>Dentistanbul’da</a:t>
            </a:r>
            <a:r>
              <a:rPr lang="tr-TR" sz="2400" dirty="0" smtClean="0"/>
              <a:t> e-</a:t>
            </a:r>
            <a:r>
              <a:rPr lang="tr-TR" sz="2400" dirty="0" err="1" smtClean="0"/>
              <a:t>isoft</a:t>
            </a:r>
            <a:r>
              <a:rPr lang="tr-TR" sz="2400" dirty="0" smtClean="0"/>
              <a:t> kalite sistemi </a:t>
            </a:r>
            <a:r>
              <a:rPr lang="tr-TR" sz="2400" dirty="0" err="1" smtClean="0"/>
              <a:t>kullanımakta</a:t>
            </a:r>
            <a:r>
              <a:rPr lang="tr-TR" sz="2400" dirty="0" smtClean="0"/>
              <a:t> olup tüm prosedürler, talimatlar, iş akışı, görev tanımları kurumsallaşma dayanak teşkil eden tüm belgeler, e-</a:t>
            </a:r>
            <a:r>
              <a:rPr lang="tr-TR" sz="2400" dirty="0" err="1" smtClean="0"/>
              <a:t>isoft</a:t>
            </a:r>
            <a:r>
              <a:rPr lang="tr-TR" sz="2400" dirty="0" smtClean="0"/>
              <a:t> sistemde takip edilmekte olup tüm personel sisteme dahildir. </a:t>
            </a:r>
            <a:endParaRPr lang="tr-TR" sz="1800" dirty="0" smtClean="0">
              <a:solidFill>
                <a:schemeClr val="tx2"/>
              </a:solidFill>
            </a:endParaRPr>
          </a:p>
          <a:p>
            <a:endParaRPr lang="tr-TR" sz="1800" dirty="0">
              <a:solidFill>
                <a:schemeClr val="tx2"/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1" y="1571613"/>
            <a:ext cx="2786081" cy="406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1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Autofit/>
          </a:bodyPr>
          <a:lstStyle/>
          <a:p>
            <a:pPr algn="l"/>
            <a:r>
              <a:rPr lang="tr-TR" sz="4800" dirty="0" smtClean="0">
                <a:solidFill>
                  <a:srgbClr val="0070C0"/>
                </a:solidFill>
              </a:rPr>
              <a:t>REFERANS VE GÜVEN MERKEZİ </a:t>
            </a:r>
            <a:endParaRPr lang="tr-TR" sz="4800" dirty="0">
              <a:solidFill>
                <a:srgbClr val="0070C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71472" y="1428736"/>
            <a:ext cx="4043362" cy="4065602"/>
          </a:xfrm>
        </p:spPr>
        <p:txBody>
          <a:bodyPr>
            <a:normAutofit/>
          </a:bodyPr>
          <a:lstStyle/>
          <a:p>
            <a:endParaRPr lang="tr-TR" sz="1800" dirty="0" smtClean="0"/>
          </a:p>
          <a:p>
            <a:endParaRPr lang="tr-TR" sz="2400" dirty="0" smtClean="0"/>
          </a:p>
          <a:p>
            <a:r>
              <a:rPr lang="tr-TR" sz="2400" dirty="0" err="1" smtClean="0"/>
              <a:t>Dentistanbul</a:t>
            </a:r>
            <a:r>
              <a:rPr lang="tr-TR" sz="2400" dirty="0" smtClean="0"/>
              <a:t> kuruluşundan bu yana göstermiş olduğu başarılı çalışmalar ile ülkesinde öncü olan referans ve hastalar için bir güven  merkezidir. </a:t>
            </a:r>
            <a:endParaRPr lang="tr-TR" sz="1800" dirty="0" smtClean="0">
              <a:solidFill>
                <a:schemeClr val="tx2"/>
              </a:solidFill>
            </a:endParaRPr>
          </a:p>
          <a:p>
            <a:endParaRPr lang="tr-TR" sz="1800" dirty="0">
              <a:solidFill>
                <a:schemeClr val="tx2"/>
              </a:solidFill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2928958" cy="383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41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727058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0070C0"/>
                </a:solidFill>
                <a:latin typeface="DINPro-Medium" pitchFamily="50" charset="0"/>
              </a:rPr>
              <a:t>DENTİSTANBUL DİŞ HASTANELERİ </a:t>
            </a:r>
            <a:endParaRPr lang="tr-TR" sz="3600" dirty="0">
              <a:solidFill>
                <a:srgbClr val="0070C0"/>
              </a:solidFill>
              <a:latin typeface="DINPro-Medium" pitchFamily="50" charset="0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42844" y="1071546"/>
            <a:ext cx="4786346" cy="4929222"/>
          </a:xfrm>
        </p:spPr>
        <p:txBody>
          <a:bodyPr>
            <a:normAutofit fontScale="25000" lnSpcReduction="20000"/>
          </a:bodyPr>
          <a:lstStyle/>
          <a:p>
            <a:endParaRPr lang="tr-TR" sz="1800" dirty="0" smtClean="0">
              <a:solidFill>
                <a:schemeClr val="accent1">
                  <a:lumMod val="75000"/>
                </a:schemeClr>
              </a:solidFill>
              <a:latin typeface="DINPro-Regular" pitchFamily="50" charset="0"/>
            </a:endParaRPr>
          </a:p>
          <a:p>
            <a:pPr algn="ctr"/>
            <a:r>
              <a:rPr lang="tr-TR" sz="5600" b="1" dirty="0" smtClean="0">
                <a:solidFill>
                  <a:schemeClr val="accent1">
                    <a:lumMod val="75000"/>
                  </a:schemeClr>
                </a:solidFill>
                <a:latin typeface="DINPro-Regular" pitchFamily="50" charset="0"/>
              </a:rPr>
              <a:t>Gülümseyin Burası </a:t>
            </a:r>
            <a:r>
              <a:rPr lang="tr-TR" sz="5600" b="1" dirty="0" err="1" smtClean="0">
                <a:solidFill>
                  <a:schemeClr val="accent1">
                    <a:lumMod val="75000"/>
                  </a:schemeClr>
                </a:solidFill>
                <a:latin typeface="DINPro-Regular" pitchFamily="50" charset="0"/>
              </a:rPr>
              <a:t>Dentistanbul</a:t>
            </a:r>
            <a:r>
              <a:rPr lang="tr-TR" sz="5600" b="1" dirty="0" smtClean="0">
                <a:solidFill>
                  <a:schemeClr val="accent1">
                    <a:lumMod val="75000"/>
                  </a:schemeClr>
                </a:solidFill>
                <a:latin typeface="DINPro-Regular" pitchFamily="50" charset="0"/>
              </a:rPr>
              <a:t>...</a:t>
            </a:r>
            <a:r>
              <a:rPr lang="tr-TR" sz="5600" dirty="0" smtClean="0">
                <a:solidFill>
                  <a:schemeClr val="accent1">
                    <a:lumMod val="75000"/>
                  </a:schemeClr>
                </a:solidFill>
                <a:latin typeface="DINPro-Regular" pitchFamily="50" charset="0"/>
              </a:rPr>
              <a:t> </a:t>
            </a:r>
          </a:p>
          <a:p>
            <a:pPr algn="ctr"/>
            <a:endParaRPr lang="tr-TR" sz="5600" dirty="0" smtClean="0">
              <a:solidFill>
                <a:schemeClr val="accent1">
                  <a:lumMod val="75000"/>
                </a:schemeClr>
              </a:solidFill>
              <a:latin typeface="DINPro-Regular" pitchFamily="50" charset="0"/>
            </a:endParaRPr>
          </a:p>
          <a:p>
            <a:r>
              <a:rPr lang="tr-TR" sz="1800" dirty="0" smtClean="0">
                <a:latin typeface="DINPro-Regular" pitchFamily="50" charset="0"/>
              </a:rPr>
              <a:t> </a:t>
            </a:r>
          </a:p>
          <a:p>
            <a:r>
              <a:rPr lang="tr-TR" sz="4000" dirty="0" smtClean="0">
                <a:latin typeface="DINPro-Regular" pitchFamily="50" charset="0"/>
              </a:rPr>
              <a:t>Özel </a:t>
            </a:r>
            <a:r>
              <a:rPr lang="tr-TR" sz="4000" dirty="0" err="1" smtClean="0">
                <a:latin typeface="DINPro-Regular" pitchFamily="50" charset="0"/>
              </a:rPr>
              <a:t>Dentistanbul</a:t>
            </a:r>
            <a:r>
              <a:rPr lang="tr-TR" sz="4000" dirty="0" smtClean="0">
                <a:latin typeface="DINPro-Regular" pitchFamily="50" charset="0"/>
              </a:rPr>
              <a:t> Diş Hastanesi, temelleri 2 Ağustos 2001’de Özel </a:t>
            </a:r>
            <a:r>
              <a:rPr lang="tr-TR" sz="4000" dirty="0" err="1" smtClean="0">
                <a:latin typeface="DINPro-Regular" pitchFamily="50" charset="0"/>
              </a:rPr>
              <a:t>Dentistanbul</a:t>
            </a:r>
            <a:r>
              <a:rPr lang="tr-TR" sz="4000" dirty="0" smtClean="0">
                <a:latin typeface="DINPro-Regular" pitchFamily="50" charset="0"/>
              </a:rPr>
              <a:t> Ağız ve Diş Sağlığı Merkezi adı altında atılmış olup 29 Mayıs 2003’te ise ‘‘Diş Hastanesi</a:t>
            </a:r>
            <a:r>
              <a:rPr lang="tr-TR" sz="4000" b="1" dirty="0" smtClean="0">
                <a:latin typeface="DINPro-Regular" pitchFamily="50" charset="0"/>
              </a:rPr>
              <a:t>’’ </a:t>
            </a:r>
            <a:r>
              <a:rPr lang="tr-TR" sz="4000" dirty="0" smtClean="0">
                <a:latin typeface="DINPro-Regular" pitchFamily="50" charset="0"/>
              </a:rPr>
              <a:t>unvanını alarak  </a:t>
            </a:r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  <a:latin typeface="DINPro-Regular" pitchFamily="50" charset="0"/>
              </a:rPr>
              <a:t>Türkiye Kurulan İlk Diş Hastanesi </a:t>
            </a:r>
            <a:r>
              <a:rPr lang="tr-TR" sz="4000" dirty="0" smtClean="0">
                <a:latin typeface="DINPro-Regular" pitchFamily="50" charset="0"/>
              </a:rPr>
              <a:t>olmuştur.</a:t>
            </a:r>
          </a:p>
          <a:p>
            <a:endParaRPr lang="tr-TR" sz="4000" dirty="0" smtClean="0">
              <a:latin typeface="DINPro-Regular" pitchFamily="50" charset="0"/>
            </a:endParaRPr>
          </a:p>
          <a:p>
            <a:r>
              <a:rPr lang="tr-TR" sz="4000" dirty="0" smtClean="0">
                <a:latin typeface="DINPro-Regular" pitchFamily="50" charset="0"/>
              </a:rPr>
              <a:t>Gülümseyin Burası Dentistanbul diyerek çıktığımız yolda tüm uzmanlık dallarında uluslararası standartlığı onaylanmış yöntemlerle, son teknolojik cihazlar, profesyonel güvenilir ekibi,  tam teşekküllü ameliyathanesi, yataklı servisleri ile 7/24 hizmet vermekte olup ülkemizde ve uluslararası sahada referans merkezi olan diş hastanesidir.   </a:t>
            </a:r>
          </a:p>
          <a:p>
            <a:r>
              <a:rPr lang="tr-TR" sz="4000" dirty="0" smtClean="0">
                <a:latin typeface="DINPro-Regular" pitchFamily="50" charset="0"/>
              </a:rPr>
              <a:t/>
            </a:r>
            <a:br>
              <a:rPr lang="tr-TR" sz="4000" dirty="0" smtClean="0">
                <a:latin typeface="DINPro-Regular" pitchFamily="50" charset="0"/>
              </a:rPr>
            </a:br>
            <a:r>
              <a:rPr lang="tr-TR" sz="4000" dirty="0" err="1" smtClean="0">
                <a:latin typeface="DINPro-Regular" pitchFamily="50" charset="0"/>
              </a:rPr>
              <a:t>Dentistanbul</a:t>
            </a:r>
            <a:r>
              <a:rPr lang="tr-TR" sz="4000" dirty="0" smtClean="0">
                <a:latin typeface="DINPro-Regular" pitchFamily="50" charset="0"/>
              </a:rPr>
              <a:t>  kuruluşundan bu yana gösterdiği gelişmeler ile ISO 9001:2000 standardizasyon belgesini almaya hak kazanan Türkiye’deki ilk diş hastanesi olarak ülkesinde öncü kuruluş olmaya devam etmektedir. </a:t>
            </a:r>
          </a:p>
          <a:p>
            <a:r>
              <a:rPr lang="tr-TR" sz="4000" dirty="0" smtClean="0">
                <a:latin typeface="DINPro-Regular" pitchFamily="50" charset="0"/>
              </a:rPr>
              <a:t> </a:t>
            </a:r>
          </a:p>
          <a:p>
            <a:r>
              <a:rPr lang="tr-TR" sz="4000" dirty="0" smtClean="0">
                <a:latin typeface="DINPro-Regular" pitchFamily="50" charset="0"/>
              </a:rPr>
              <a:t>-2001 yılı itibari ile faaliyet gösteren </a:t>
            </a:r>
            <a:r>
              <a:rPr lang="tr-TR" sz="4000" dirty="0" err="1" smtClean="0">
                <a:latin typeface="DINPro-Regular" pitchFamily="50" charset="0"/>
              </a:rPr>
              <a:t>Dentistanbul</a:t>
            </a:r>
            <a:r>
              <a:rPr lang="tr-TR" sz="4000" dirty="0" smtClean="0">
                <a:latin typeface="DINPro-Regular" pitchFamily="50" charset="0"/>
              </a:rPr>
              <a:t>, ;</a:t>
            </a:r>
          </a:p>
          <a:p>
            <a:endParaRPr lang="tr-TR" sz="4000" dirty="0" smtClean="0">
              <a:latin typeface="DINPro-Regular" pitchFamily="50" charset="0"/>
            </a:endParaRPr>
          </a:p>
          <a:p>
            <a:r>
              <a:rPr lang="tr-TR" sz="4000" dirty="0" smtClean="0">
                <a:latin typeface="DINPro-Regular" pitchFamily="50" charset="0"/>
              </a:rPr>
              <a:t> - 2001’de </a:t>
            </a:r>
            <a:r>
              <a:rPr lang="tr-TR" sz="4000" dirty="0" err="1" smtClean="0">
                <a:latin typeface="DINPro-Regular" pitchFamily="50" charset="0"/>
              </a:rPr>
              <a:t>Dentistanbul</a:t>
            </a:r>
            <a:r>
              <a:rPr lang="tr-TR" sz="4000" dirty="0" smtClean="0">
                <a:latin typeface="DINPro-Regular" pitchFamily="50" charset="0"/>
              </a:rPr>
              <a:t> Diş Hastanesi </a:t>
            </a:r>
            <a:r>
              <a:rPr lang="tr-TR" sz="4000" b="1" dirty="0" smtClean="0">
                <a:latin typeface="DINPro-Regular" pitchFamily="50" charset="0"/>
              </a:rPr>
              <a:t>Beşiktaş </a:t>
            </a:r>
          </a:p>
          <a:p>
            <a:r>
              <a:rPr lang="tr-TR" sz="4000" dirty="0" smtClean="0">
                <a:latin typeface="DINPro-Regular" pitchFamily="50" charset="0"/>
              </a:rPr>
              <a:t/>
            </a:r>
            <a:br>
              <a:rPr lang="tr-TR" sz="4000" dirty="0" smtClean="0">
                <a:latin typeface="DINPro-Regular" pitchFamily="50" charset="0"/>
              </a:rPr>
            </a:br>
            <a:r>
              <a:rPr lang="tr-TR" sz="4000" dirty="0" smtClean="0">
                <a:latin typeface="DINPro-Regular" pitchFamily="50" charset="0"/>
              </a:rPr>
              <a:t>- 2011’de </a:t>
            </a:r>
            <a:r>
              <a:rPr lang="tr-TR" sz="4000" dirty="0" err="1" smtClean="0">
                <a:latin typeface="DINPro-Regular" pitchFamily="50" charset="0"/>
              </a:rPr>
              <a:t>Dentistanbul</a:t>
            </a:r>
            <a:r>
              <a:rPr lang="tr-TR" sz="4000" dirty="0" smtClean="0">
                <a:latin typeface="DINPro-Regular" pitchFamily="50" charset="0"/>
              </a:rPr>
              <a:t> </a:t>
            </a:r>
            <a:r>
              <a:rPr lang="tr-TR" sz="4000" b="1" dirty="0" smtClean="0">
                <a:latin typeface="DINPro-Regular" pitchFamily="50" charset="0"/>
              </a:rPr>
              <a:t>Bakırköy Ağız ve Diş Sağlığı Polikliniği</a:t>
            </a:r>
            <a:r>
              <a:rPr lang="tr-TR" sz="4000" dirty="0" smtClean="0">
                <a:latin typeface="DINPro-Regular" pitchFamily="50" charset="0"/>
              </a:rPr>
              <a:t/>
            </a:r>
            <a:br>
              <a:rPr lang="tr-TR" sz="4000" dirty="0" smtClean="0">
                <a:latin typeface="DINPro-Regular" pitchFamily="50" charset="0"/>
              </a:rPr>
            </a:br>
            <a:r>
              <a:rPr lang="tr-TR" sz="4000" dirty="0" smtClean="0">
                <a:latin typeface="DINPro-Regular" pitchFamily="50" charset="0"/>
              </a:rPr>
              <a:t/>
            </a:r>
            <a:br>
              <a:rPr lang="tr-TR" sz="4000" dirty="0" smtClean="0">
                <a:latin typeface="DINPro-Regular" pitchFamily="50" charset="0"/>
              </a:rPr>
            </a:br>
            <a:r>
              <a:rPr lang="tr-TR" sz="4000" dirty="0" smtClean="0">
                <a:latin typeface="DINPro-Regular" pitchFamily="50" charset="0"/>
              </a:rPr>
              <a:t>- Ekim 2011'de </a:t>
            </a:r>
            <a:r>
              <a:rPr lang="tr-TR" sz="4000" dirty="0" err="1" smtClean="0">
                <a:latin typeface="DINPro-Regular" pitchFamily="50" charset="0"/>
              </a:rPr>
              <a:t>Dentistanbul</a:t>
            </a:r>
            <a:r>
              <a:rPr lang="tr-TR" sz="4000" dirty="0" smtClean="0">
                <a:latin typeface="DINPro-Regular" pitchFamily="50" charset="0"/>
              </a:rPr>
              <a:t> </a:t>
            </a:r>
            <a:r>
              <a:rPr lang="tr-TR" sz="4000" b="1" dirty="0" err="1" smtClean="0">
                <a:latin typeface="DINPro-Regular" pitchFamily="50" charset="0"/>
              </a:rPr>
              <a:t>Kozyatağı</a:t>
            </a:r>
            <a:r>
              <a:rPr lang="tr-TR" sz="4000" b="1" dirty="0" smtClean="0">
                <a:latin typeface="DINPro-Regular" pitchFamily="50" charset="0"/>
              </a:rPr>
              <a:t> Ağız ve Diş Sağlığı Polikliniği </a:t>
            </a:r>
            <a:br>
              <a:rPr lang="tr-TR" sz="4000" b="1" dirty="0" smtClean="0">
                <a:latin typeface="DINPro-Regular" pitchFamily="50" charset="0"/>
              </a:rPr>
            </a:br>
            <a:r>
              <a:rPr lang="tr-TR" sz="4000" b="1" dirty="0" smtClean="0">
                <a:latin typeface="DINPro-Regular" pitchFamily="50" charset="0"/>
              </a:rPr>
              <a:t/>
            </a:r>
            <a:br>
              <a:rPr lang="tr-TR" sz="4000" b="1" dirty="0" smtClean="0">
                <a:latin typeface="DINPro-Regular" pitchFamily="50" charset="0"/>
              </a:rPr>
            </a:br>
            <a:r>
              <a:rPr lang="tr-TR" sz="4000" dirty="0" smtClean="0">
                <a:latin typeface="DINPro-Regular" pitchFamily="50" charset="0"/>
              </a:rPr>
              <a:t>- Haziran 2013’te </a:t>
            </a:r>
            <a:r>
              <a:rPr lang="tr-TR" sz="4000" dirty="0" err="1" smtClean="0">
                <a:latin typeface="DINPro-Regular" pitchFamily="50" charset="0"/>
              </a:rPr>
              <a:t>Dentistanbul</a:t>
            </a:r>
            <a:r>
              <a:rPr lang="tr-TR" sz="4000" dirty="0" smtClean="0">
                <a:latin typeface="DINPro-Regular" pitchFamily="50" charset="0"/>
              </a:rPr>
              <a:t> </a:t>
            </a:r>
            <a:r>
              <a:rPr lang="tr-TR" sz="4000" b="1" dirty="0" smtClean="0">
                <a:latin typeface="DINPro-Regular" pitchFamily="50" charset="0"/>
              </a:rPr>
              <a:t>Levent Ağız ve Diş Sağlığı Merkezi </a:t>
            </a:r>
            <a:endParaRPr lang="tr-TR" sz="4000" dirty="0" smtClean="0">
              <a:latin typeface="DINPro-Regular" pitchFamily="50" charset="0"/>
            </a:endParaRPr>
          </a:p>
          <a:p>
            <a:r>
              <a:rPr lang="tr-TR" sz="4000" dirty="0" smtClean="0">
                <a:latin typeface="DINPro-Regular" pitchFamily="50" charset="0"/>
              </a:rPr>
              <a:t> </a:t>
            </a:r>
          </a:p>
          <a:p>
            <a:r>
              <a:rPr lang="tr-TR" sz="4000" dirty="0" smtClean="0">
                <a:latin typeface="DINPro-Regular" pitchFamily="50" charset="0"/>
              </a:rPr>
              <a:t>bünyesine katarak hizmet vermeye devam etmektedir.</a:t>
            </a:r>
          </a:p>
          <a:p>
            <a:r>
              <a:rPr lang="tr-TR" sz="4000" dirty="0" smtClean="0">
                <a:latin typeface="DINPro-Regular" pitchFamily="50" charset="0"/>
              </a:rPr>
              <a:t/>
            </a:r>
            <a:br>
              <a:rPr lang="tr-TR" sz="4000" dirty="0" smtClean="0">
                <a:latin typeface="DINPro-Regular" pitchFamily="50" charset="0"/>
              </a:rPr>
            </a:br>
            <a:r>
              <a:rPr lang="tr-TR" sz="4000" dirty="0" smtClean="0">
                <a:latin typeface="DINPro-Regular" pitchFamily="50" charset="0"/>
              </a:rPr>
              <a:t>Merkezi yönetim sistemi ile tüm şubelerinde hizmet kalitesini koruyan ve kurulduğu gün itibari ile toplam 1.036.850 hastaya hizmet vermiş olan </a:t>
            </a:r>
            <a:r>
              <a:rPr lang="tr-TR" sz="4000" dirty="0" err="1" smtClean="0">
                <a:latin typeface="DINPro-Regular" pitchFamily="50" charset="0"/>
              </a:rPr>
              <a:t>Dentistanbul</a:t>
            </a:r>
            <a:r>
              <a:rPr lang="tr-TR" sz="4000" dirty="0" smtClean="0">
                <a:latin typeface="DINPro-Regular" pitchFamily="50" charset="0"/>
              </a:rPr>
              <a:t>,tüm şubelerinde akademik kariyere sahip 50 uzman ve serbest hekim, 1 anestezi uzmanı,1 anestezi teknikeri ,5 hemşire, 50 hekim asistanı,95 diğer personelden oluşan profesyonel kadrosu ile 7 gün 24 saat hizmet vermektedir.</a:t>
            </a:r>
          </a:p>
          <a:p>
            <a:endParaRPr lang="tr-TR" sz="1800" dirty="0">
              <a:solidFill>
                <a:schemeClr val="tx2"/>
              </a:solidFill>
              <a:latin typeface="DINPro-Regular" pitchFamily="50" charset="0"/>
            </a:endParaRPr>
          </a:p>
        </p:txBody>
      </p:sp>
      <p:pic>
        <p:nvPicPr>
          <p:cNvPr id="6" name="5 İçerik Yer Tutucusu" descr="besikt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1" y="1357298"/>
            <a:ext cx="4046374" cy="4214842"/>
          </a:xfrm>
        </p:spPr>
      </p:pic>
    </p:spTree>
  </p:cSld>
  <p:clrMapOvr>
    <a:masterClrMapping/>
  </p:clrMapOvr>
  <p:transition advTm="341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72386" cy="1162050"/>
          </a:xfrm>
        </p:spPr>
        <p:txBody>
          <a:bodyPr>
            <a:normAutofit/>
          </a:bodyPr>
          <a:lstStyle/>
          <a:p>
            <a:pPr algn="ctr"/>
            <a:r>
              <a:rPr lang="tr-TR" sz="5800" dirty="0" smtClean="0">
                <a:solidFill>
                  <a:srgbClr val="0070C0"/>
                </a:solidFill>
              </a:rPr>
              <a:t>SERVİSLERİMİZ </a:t>
            </a:r>
            <a:endParaRPr lang="tr-TR" sz="5800" dirty="0">
              <a:solidFill>
                <a:srgbClr val="0070C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400552" cy="435135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Dentistanbul</a:t>
            </a:r>
            <a:r>
              <a:rPr lang="tr-TR" dirty="0" smtClean="0"/>
              <a:t> tüm ağız ve diş sağlığı tedavilerini </a:t>
            </a:r>
          </a:p>
          <a:p>
            <a:r>
              <a:rPr lang="tr-TR" dirty="0" smtClean="0"/>
              <a:t>Oral </a:t>
            </a:r>
            <a:r>
              <a:rPr lang="tr-TR" dirty="0" err="1" smtClean="0"/>
              <a:t>Diagnoz</a:t>
            </a:r>
            <a:r>
              <a:rPr lang="tr-TR" dirty="0" smtClean="0"/>
              <a:t> ve </a:t>
            </a:r>
            <a:r>
              <a:rPr lang="tr-TR" dirty="0" err="1" smtClean="0"/>
              <a:t>Radyolji</a:t>
            </a:r>
            <a:endParaRPr lang="tr-TR" dirty="0" smtClean="0"/>
          </a:p>
          <a:p>
            <a:r>
              <a:rPr lang="tr-TR" dirty="0" err="1" smtClean="0"/>
              <a:t>Protetik</a:t>
            </a:r>
            <a:r>
              <a:rPr lang="tr-TR" dirty="0" smtClean="0"/>
              <a:t> Diş Tedavisi</a:t>
            </a:r>
          </a:p>
          <a:p>
            <a:r>
              <a:rPr lang="tr-TR" dirty="0" smtClean="0"/>
              <a:t>Gülüş Tasarım Merkezi </a:t>
            </a:r>
          </a:p>
          <a:p>
            <a:r>
              <a:rPr lang="tr-TR" dirty="0" err="1" smtClean="0"/>
              <a:t>Endondonti</a:t>
            </a:r>
            <a:endParaRPr lang="tr-TR" dirty="0" smtClean="0"/>
          </a:p>
          <a:p>
            <a:r>
              <a:rPr lang="tr-TR" dirty="0" smtClean="0"/>
              <a:t>Ortodonti</a:t>
            </a:r>
          </a:p>
          <a:p>
            <a:r>
              <a:rPr lang="tr-TR" dirty="0" smtClean="0"/>
              <a:t>Pedodonti</a:t>
            </a:r>
          </a:p>
          <a:p>
            <a:r>
              <a:rPr lang="tr-TR" dirty="0" err="1" smtClean="0"/>
              <a:t>Periodontoloji</a:t>
            </a:r>
            <a:endParaRPr lang="tr-TR" dirty="0" smtClean="0"/>
          </a:p>
          <a:p>
            <a:r>
              <a:rPr lang="tr-TR" dirty="0" err="1" smtClean="0"/>
              <a:t>Holitosis</a:t>
            </a:r>
            <a:endParaRPr lang="tr-TR" dirty="0" smtClean="0"/>
          </a:p>
          <a:p>
            <a:r>
              <a:rPr lang="tr-TR" dirty="0" smtClean="0"/>
              <a:t>Lazer</a:t>
            </a:r>
          </a:p>
          <a:p>
            <a:r>
              <a:rPr lang="tr-TR" dirty="0" err="1" smtClean="0"/>
              <a:t>İmplant</a:t>
            </a:r>
            <a:endParaRPr lang="tr-TR" dirty="0" smtClean="0"/>
          </a:p>
          <a:p>
            <a:r>
              <a:rPr lang="tr-TR" dirty="0" smtClean="0"/>
              <a:t>Ağız Diş ve Çene Cerrahisi</a:t>
            </a:r>
          </a:p>
          <a:p>
            <a:r>
              <a:rPr lang="tr-TR" dirty="0" smtClean="0"/>
              <a:t>çatı altında toplamış olup tüm uzmanlık dallarında uluslararası standartlığı onaylanmış yöntemlerle, son teknolojik cihazlar, profesyonel güvenilir ekibi ile 7/24 hizmet vermektedir.   </a:t>
            </a:r>
          </a:p>
          <a:p>
            <a:endParaRPr lang="tr-TR" sz="2400" dirty="0" smtClean="0"/>
          </a:p>
          <a:p>
            <a:endParaRPr lang="tr-TR" sz="2400" b="1" dirty="0" smtClean="0"/>
          </a:p>
          <a:p>
            <a:endParaRPr lang="tr-TR" sz="1800" dirty="0" smtClean="0">
              <a:solidFill>
                <a:schemeClr val="tx2"/>
              </a:solidFill>
            </a:endParaRPr>
          </a:p>
          <a:p>
            <a:endParaRPr lang="tr-TR" sz="1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yguner.DENTIST\Desktop\Facebook-Twietter\prestij tanitim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85860"/>
            <a:ext cx="3714775" cy="4606322"/>
          </a:xfrm>
          <a:prstGeom prst="rect">
            <a:avLst/>
          </a:prstGeom>
          <a:noFill/>
        </p:spPr>
      </p:pic>
    </p:spTree>
  </p:cSld>
  <p:clrMapOvr>
    <a:masterClrMapping/>
  </p:clrMapOvr>
  <p:transition advTm="386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012810"/>
          </a:xfrm>
        </p:spPr>
        <p:txBody>
          <a:bodyPr>
            <a:normAutofit/>
          </a:bodyPr>
          <a:lstStyle/>
          <a:p>
            <a:pPr algn="ctr"/>
            <a:r>
              <a:rPr lang="tr-TR" sz="5800" dirty="0" smtClean="0">
                <a:solidFill>
                  <a:srgbClr val="0070C0"/>
                </a:solidFill>
              </a:rPr>
              <a:t>HASTA HİZMETLERİMİZ </a:t>
            </a:r>
            <a:endParaRPr lang="tr-TR" sz="580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500174"/>
            <a:ext cx="3008313" cy="4625989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‘’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Gülümseyin Burası DENTİSTANBUL </a:t>
            </a:r>
            <a:r>
              <a:rPr lang="tr-TR" dirty="0" smtClean="0"/>
              <a:t>‘’ diyerek çıktığımız yolda önceliğimiz hastalarımız olup amacımız her hastamızın tedavisini en doğru tedavi yöntemi uygulayarak, güler yüzlü hizmet anlayışımız ile memnun etmektir. </a:t>
            </a:r>
          </a:p>
          <a:p>
            <a:endParaRPr lang="tr-TR" dirty="0" smtClean="0"/>
          </a:p>
          <a:p>
            <a:r>
              <a:rPr lang="tr-TR" dirty="0" smtClean="0"/>
              <a:t>Kuruluşundan bu yana çok geniş bir hasta portföyüne sahip olan  </a:t>
            </a:r>
            <a:r>
              <a:rPr lang="tr-TR" dirty="0" err="1" smtClean="0"/>
              <a:t>Dentistanbul</a:t>
            </a:r>
            <a:r>
              <a:rPr lang="tr-TR" dirty="0" smtClean="0"/>
              <a:t> Ülkemizin önde gelen isimleri dahil olmak üzere toplam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1.036.850 </a:t>
            </a:r>
            <a:r>
              <a:rPr lang="tr-TR" dirty="0" smtClean="0"/>
              <a:t>hastaya hizmet vermiş olup </a:t>
            </a:r>
            <a:r>
              <a:rPr lang="tr-TR" dirty="0" err="1" smtClean="0"/>
              <a:t>Dentistanbul’un</a:t>
            </a:r>
            <a:r>
              <a:rPr lang="tr-TR" dirty="0" smtClean="0"/>
              <a:t> güncel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37.000</a:t>
            </a:r>
            <a:r>
              <a:rPr lang="tr-TR" dirty="0" smtClean="0"/>
              <a:t> hasta datası mevcuttur. 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11" name="10 İçerik Yer Tutucusu" descr="d337028f-0884-4bb8-a5c7-39ab40d949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1242419"/>
            <a:ext cx="4543428" cy="4474014"/>
          </a:xfrm>
        </p:spPr>
      </p:pic>
    </p:spTree>
  </p:cSld>
  <p:clrMapOvr>
    <a:masterClrMapping/>
  </p:clrMapOvr>
  <p:transition advTm="252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72386" cy="1162050"/>
          </a:xfrm>
        </p:spPr>
        <p:txBody>
          <a:bodyPr>
            <a:normAutofit/>
          </a:bodyPr>
          <a:lstStyle/>
          <a:p>
            <a:pPr algn="ctr"/>
            <a:r>
              <a:rPr lang="tr-TR" sz="5800" dirty="0" smtClean="0">
                <a:solidFill>
                  <a:srgbClr val="0070C0"/>
                </a:solidFill>
              </a:rPr>
              <a:t>LOKASYONLARIMIZ</a:t>
            </a:r>
            <a:endParaRPr lang="tr-TR" sz="5800" dirty="0">
              <a:solidFill>
                <a:srgbClr val="0070C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829180" cy="4065602"/>
          </a:xfrm>
        </p:spPr>
        <p:txBody>
          <a:bodyPr>
            <a:normAutofit/>
          </a:bodyPr>
          <a:lstStyle/>
          <a:p>
            <a:endParaRPr lang="tr-TR" sz="1800" dirty="0" smtClean="0">
              <a:solidFill>
                <a:schemeClr val="tx2"/>
              </a:solidFill>
            </a:endParaRPr>
          </a:p>
          <a:p>
            <a:endParaRPr lang="tr-TR" sz="1800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6758819"/>
              </p:ext>
            </p:extLst>
          </p:nvPr>
        </p:nvGraphicFramePr>
        <p:xfrm>
          <a:off x="928662" y="1928803"/>
          <a:ext cx="7572429" cy="3143271"/>
        </p:xfrm>
        <a:graphic>
          <a:graphicData uri="http://schemas.openxmlformats.org/drawingml/2006/table">
            <a:tbl>
              <a:tblPr/>
              <a:tblGrid>
                <a:gridCol w="1781748"/>
                <a:gridCol w="966764"/>
                <a:gridCol w="897473"/>
                <a:gridCol w="897473"/>
                <a:gridCol w="876026"/>
                <a:gridCol w="1113592"/>
                <a:gridCol w="1039353"/>
              </a:tblGrid>
              <a:tr h="876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LOKASYON </a:t>
                      </a:r>
                      <a:endParaRPr lang="tr-TR" sz="18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Calibri"/>
                          <a:ea typeface="Calibri"/>
                          <a:cs typeface="Times New Roman"/>
                        </a:rPr>
                        <a:t>Alan (m2</a:t>
                      </a:r>
                      <a:r>
                        <a:rPr lang="tr-TR" sz="11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  <a:r>
                        <a:rPr lang="tr-TR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1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ünit</a:t>
                      </a:r>
                      <a:r>
                        <a:rPr lang="tr-TR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Sayısı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  <a:r>
                        <a:rPr lang="tr-TR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Doktor Sayısı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Toplam Diş Hekimi Sayısı</a:t>
                      </a:r>
                      <a:endParaRPr lang="tr-TR" sz="1100" b="1" kern="12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  <a:r>
                        <a:rPr lang="tr-TR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Uzman Diş Hekimi Sayısı 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  <a:r>
                        <a:rPr lang="tr-TR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Nöbetçi Hekim Sayısı 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1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Beşiktaş Hastane</a:t>
                      </a:r>
                      <a:endParaRPr lang="tr-TR" sz="18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Calibri"/>
                          <a:ea typeface="Calibri"/>
                          <a:cs typeface="Times New Roman"/>
                        </a:rPr>
                        <a:t>985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tr-TR" sz="1100" b="0" kern="12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1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Bakırköy Poliklinik</a:t>
                      </a:r>
                      <a:endParaRPr lang="tr-TR" sz="16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Calibri"/>
                          <a:ea typeface="Calibri"/>
                          <a:cs typeface="Times New Roman"/>
                        </a:rPr>
                        <a:t>216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1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Calibri"/>
                          <a:ea typeface="Calibri"/>
                          <a:cs typeface="Times New Roman"/>
                        </a:rPr>
                        <a:t>Levent</a:t>
                      </a:r>
                      <a:r>
                        <a:rPr lang="tr-TR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tr-TR" sz="16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Adsm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650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1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Kozyatağı</a:t>
                      </a:r>
                      <a:r>
                        <a:rPr lang="tr-TR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Poliklinik</a:t>
                      </a:r>
                      <a:endParaRPr lang="tr-TR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Calibri"/>
                          <a:ea typeface="Calibri"/>
                          <a:cs typeface="Times New Roman"/>
                        </a:rPr>
                        <a:t>230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90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2081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60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165575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800" dirty="0" smtClean="0">
                <a:solidFill>
                  <a:srgbClr val="0070C0"/>
                </a:solidFill>
              </a:rPr>
              <a:t/>
            </a:r>
            <a:br>
              <a:rPr lang="tr-TR" sz="5800" dirty="0" smtClean="0">
                <a:solidFill>
                  <a:srgbClr val="0070C0"/>
                </a:solidFill>
              </a:rPr>
            </a:br>
            <a:r>
              <a:rPr lang="tr-TR" sz="5800" dirty="0" smtClean="0">
                <a:solidFill>
                  <a:srgbClr val="0070C0"/>
                </a:solidFill>
              </a:rPr>
              <a:t>Levent Ağız ve Diş Sağlığı Merkezi </a:t>
            </a:r>
            <a:endParaRPr lang="tr-TR" sz="5800" dirty="0">
              <a:solidFill>
                <a:srgbClr val="0070C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2708919"/>
            <a:ext cx="4829180" cy="1872209"/>
          </a:xfrm>
        </p:spPr>
        <p:txBody>
          <a:bodyPr>
            <a:normAutofit/>
          </a:bodyPr>
          <a:lstStyle/>
          <a:p>
            <a:r>
              <a:rPr lang="tr-TR" sz="2000" b="1" dirty="0" smtClean="0"/>
              <a:t>LEVENT Ağız ve Diş Sağlığı Merkezimiz</a:t>
            </a:r>
            <a:r>
              <a:rPr lang="tr-TR" sz="2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/>
            </a:r>
            <a:br>
              <a:rPr lang="tr-TR" sz="2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tr-TR" sz="2400" dirty="0" smtClean="0"/>
              <a:t>8 adet </a:t>
            </a:r>
            <a:r>
              <a:rPr lang="tr-TR" sz="2400" dirty="0" err="1" smtClean="0"/>
              <a:t>ünit</a:t>
            </a:r>
            <a:r>
              <a:rPr lang="tr-TR" sz="2400" dirty="0" smtClean="0"/>
              <a:t> ile 650 m² alan üzerinde haftanın 6 günü hizmet vermektedir .</a:t>
            </a:r>
            <a:endParaRPr lang="tr-TR" sz="1800" dirty="0">
              <a:solidFill>
                <a:schemeClr val="tx2"/>
              </a:solidFill>
            </a:endParaRPr>
          </a:p>
        </p:txBody>
      </p:sp>
      <p:pic>
        <p:nvPicPr>
          <p:cNvPr id="6" name="5 İçerik Yer Tutucusu" descr="ozel-dentistanbul-levent-poliklinigi-3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566" y="2714620"/>
            <a:ext cx="3451234" cy="1869419"/>
          </a:xfrm>
        </p:spPr>
      </p:pic>
    </p:spTree>
  </p:cSld>
  <p:clrMapOvr>
    <a:masterClrMapping/>
  </p:clrMapOvr>
  <p:transition advTm="288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0101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800" dirty="0" smtClean="0">
                <a:solidFill>
                  <a:srgbClr val="0070C0"/>
                </a:solidFill>
              </a:rPr>
              <a:t>DENTİSTANBUL DİŞ HASTANESİ</a:t>
            </a:r>
            <a:endParaRPr lang="tr-TR" sz="5800" dirty="0">
              <a:solidFill>
                <a:srgbClr val="0070C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4402832" cy="4065602"/>
          </a:xfrm>
        </p:spPr>
        <p:txBody>
          <a:bodyPr>
            <a:normAutofit/>
          </a:bodyPr>
          <a:lstStyle/>
          <a:p>
            <a:endParaRPr lang="tr-TR" sz="1800" dirty="0" smtClean="0">
              <a:solidFill>
                <a:schemeClr val="tx2"/>
              </a:solidFill>
            </a:endParaRPr>
          </a:p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b="1" dirty="0" err="1" smtClean="0"/>
              <a:t>Dentistanbul</a:t>
            </a:r>
            <a:r>
              <a:rPr lang="tr-TR" sz="2400" b="1" dirty="0" smtClean="0"/>
              <a:t> Diş Hastanesi </a:t>
            </a:r>
            <a:r>
              <a:rPr lang="tr-TR" sz="2400" dirty="0" smtClean="0"/>
              <a:t>20 adet </a:t>
            </a:r>
            <a:r>
              <a:rPr lang="tr-TR" sz="2400" dirty="0" err="1" smtClean="0"/>
              <a:t>ünit</a:t>
            </a:r>
            <a:r>
              <a:rPr lang="tr-TR" sz="2400" dirty="0" smtClean="0"/>
              <a:t>  ile </a:t>
            </a:r>
            <a:r>
              <a:rPr lang="tr-TR" sz="2400" dirty="0" smtClean="0"/>
              <a:t>1220 </a:t>
            </a:r>
            <a:r>
              <a:rPr lang="tr-TR" sz="2400" dirty="0" smtClean="0"/>
              <a:t>​​m² alan </a:t>
            </a:r>
            <a:r>
              <a:rPr lang="tr-TR" sz="2400" dirty="0" smtClean="0"/>
              <a:t>sahip 2 ameliyathanesi ,haftanın 7/24 günü </a:t>
            </a:r>
            <a:r>
              <a:rPr lang="tr-TR" sz="2400" dirty="0" smtClean="0"/>
              <a:t>hizmet </a:t>
            </a:r>
            <a:r>
              <a:rPr lang="tr-TR" sz="2400" dirty="0" smtClean="0"/>
              <a:t>10 yataklı tam teşekküllü hastane olarak hizmet vermektedir </a:t>
            </a:r>
            <a:r>
              <a:rPr lang="tr-TR" sz="2400" dirty="0" smtClean="0"/>
              <a:t>.</a:t>
            </a:r>
            <a:endParaRPr lang="tr-TR" sz="1800" dirty="0">
              <a:solidFill>
                <a:schemeClr val="tx2"/>
              </a:solidFill>
            </a:endParaRPr>
          </a:p>
        </p:txBody>
      </p:sp>
      <p:pic>
        <p:nvPicPr>
          <p:cNvPr id="6" name="5 İçerik Yer Tutucusu" descr="dentistanbul-yildiz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2357430"/>
            <a:ext cx="3302000" cy="2670164"/>
          </a:xfrm>
        </p:spPr>
      </p:pic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158431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800" dirty="0" smtClean="0">
                <a:solidFill>
                  <a:srgbClr val="0070C0"/>
                </a:solidFill>
              </a:rPr>
              <a:t>KOZYATAGI Ağız ve Diş Sağlığı Polikliniği</a:t>
            </a:r>
            <a:endParaRPr lang="tr-TR" sz="5800" dirty="0">
              <a:solidFill>
                <a:srgbClr val="0070C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614866" cy="4065602"/>
          </a:xfrm>
        </p:spPr>
        <p:txBody>
          <a:bodyPr>
            <a:normAutofit/>
          </a:bodyPr>
          <a:lstStyle/>
          <a:p>
            <a:endParaRPr lang="tr-TR" sz="1800" dirty="0" smtClean="0">
              <a:solidFill>
                <a:schemeClr val="tx2"/>
              </a:solidFill>
            </a:endParaRPr>
          </a:p>
          <a:p>
            <a:endParaRPr lang="tr-TR" sz="2400" dirty="0" smtClean="0"/>
          </a:p>
          <a:p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b="1" dirty="0" err="1" smtClean="0"/>
              <a:t>Kozyatağı</a:t>
            </a:r>
            <a:r>
              <a:rPr lang="tr-TR" sz="2400" b="1" dirty="0" smtClean="0"/>
              <a:t> Polikliniği </a:t>
            </a:r>
            <a:r>
              <a:rPr lang="tr-TR" sz="2400" dirty="0" smtClean="0"/>
              <a:t>8 adet </a:t>
            </a:r>
            <a:r>
              <a:rPr lang="tr-TR" sz="2400" dirty="0" err="1" smtClean="0"/>
              <a:t>ünit</a:t>
            </a:r>
            <a:r>
              <a:rPr lang="tr-TR" sz="2400" dirty="0" smtClean="0"/>
              <a:t> 230 m² alan üzerinde haftanın 6 günü hizmet vermektedir .</a:t>
            </a:r>
            <a:endParaRPr lang="tr-TR" sz="18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071678"/>
            <a:ext cx="3677030" cy="276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13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0101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800" dirty="0" smtClean="0">
                <a:solidFill>
                  <a:srgbClr val="0070C0"/>
                </a:solidFill>
              </a:rPr>
              <a:t>BAKIRKÖY Ağız ve Diş Sağlığı Polikliniği</a:t>
            </a:r>
            <a:endParaRPr lang="tr-TR" sz="5800" dirty="0">
              <a:solidFill>
                <a:srgbClr val="0070C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4402832" cy="4065602"/>
          </a:xfrm>
        </p:spPr>
        <p:txBody>
          <a:bodyPr>
            <a:normAutofit/>
          </a:bodyPr>
          <a:lstStyle/>
          <a:p>
            <a:endParaRPr lang="tr-TR" sz="1800" dirty="0" smtClean="0">
              <a:solidFill>
                <a:schemeClr val="tx2"/>
              </a:solidFill>
            </a:endParaRPr>
          </a:p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b="1" dirty="0" smtClean="0"/>
              <a:t>Bakırköy Polikliniği </a:t>
            </a:r>
            <a:r>
              <a:rPr lang="tr-TR" sz="2400" dirty="0" smtClean="0"/>
              <a:t>6 adet </a:t>
            </a:r>
            <a:r>
              <a:rPr lang="tr-TR" sz="2400" dirty="0" err="1" smtClean="0"/>
              <a:t>ünit</a:t>
            </a:r>
            <a:r>
              <a:rPr lang="tr-TR" sz="2400" dirty="0" smtClean="0"/>
              <a:t>  ile 220 ​​m² alan üzerinde haftanın 6 günü hizmet vermektedir .</a:t>
            </a:r>
            <a:endParaRPr lang="tr-TR" sz="1800" dirty="0">
              <a:solidFill>
                <a:schemeClr val="tx2"/>
              </a:solidFill>
            </a:endParaRPr>
          </a:p>
        </p:txBody>
      </p:sp>
      <p:pic>
        <p:nvPicPr>
          <p:cNvPr id="3073" name="Picture 1" descr="\\wcenter\movie\BAKIRKOY\Dentistanbul  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943" y="2143116"/>
            <a:ext cx="3802207" cy="2541807"/>
          </a:xfrm>
          <a:prstGeom prst="rect">
            <a:avLst/>
          </a:prstGeom>
          <a:noFill/>
        </p:spPr>
      </p:pic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315</Words>
  <Application>Microsoft Office PowerPoint</Application>
  <PresentationFormat>Ekran Gösterisi (4:3)</PresentationFormat>
  <Paragraphs>127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Office Theme</vt:lpstr>
      <vt:lpstr>dentistanbul</vt:lpstr>
      <vt:lpstr>DENTİSTANBUL DİŞ HASTANELERİ </vt:lpstr>
      <vt:lpstr>SERVİSLERİMİZ </vt:lpstr>
      <vt:lpstr>HASTA HİZMETLERİMİZ </vt:lpstr>
      <vt:lpstr>LOKASYONLARIMIZ</vt:lpstr>
      <vt:lpstr> Levent Ağız ve Diş Sağlığı Merkezi </vt:lpstr>
      <vt:lpstr>DENTİSTANBUL DİŞ HASTANESİ</vt:lpstr>
      <vt:lpstr>KOZYATAGI Ağız ve Diş Sağlığı Polikliniği</vt:lpstr>
      <vt:lpstr>BAKIRKÖY Ağız ve Diş Sağlığı Polikliniği</vt:lpstr>
      <vt:lpstr>UZMAN DOKTORLARIMIZ</vt:lpstr>
      <vt:lpstr>DENTİSTANBUL EKİBİMİZ </vt:lpstr>
      <vt:lpstr>SERTİFİKALARIMIZ </vt:lpstr>
      <vt:lpstr>E-ISOFT KALİTE YÖNETİM SİSTEMİ</vt:lpstr>
      <vt:lpstr>REFERANS VE GÜVEN MERKEZİ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Betul Erdinc</dc:creator>
  <cp:lastModifiedBy>esimsek</cp:lastModifiedBy>
  <cp:revision>166</cp:revision>
  <dcterms:created xsi:type="dcterms:W3CDTF">2011-04-27T09:10:30Z</dcterms:created>
  <dcterms:modified xsi:type="dcterms:W3CDTF">2016-04-22T07:06:58Z</dcterms:modified>
</cp:coreProperties>
</file>