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57" r:id="rId3"/>
    <p:sldId id="258" r:id="rId4"/>
    <p:sldId id="263" r:id="rId5"/>
    <p:sldId id="264" r:id="rId6"/>
    <p:sldId id="259" r:id="rId7"/>
    <p:sldId id="260" r:id="rId8"/>
    <p:sldId id="262" r:id="rId9"/>
    <p:sldId id="261" r:id="rId10"/>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9" d="100"/>
          <a:sy n="89" d="100"/>
        </p:scale>
        <p:origin x="418"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5427"/>
          </a:xfrm>
          <a:prstGeom prst="rect">
            <a:avLst/>
          </a:prstGeom>
        </p:spPr>
        <p:txBody>
          <a:bodyPr vert="horz" lIns="91010" tIns="45505" rIns="91010" bIns="45505"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5427"/>
          </a:xfrm>
          <a:prstGeom prst="rect">
            <a:avLst/>
          </a:prstGeom>
        </p:spPr>
        <p:txBody>
          <a:bodyPr vert="horz" lIns="91010" tIns="45505" rIns="91010" bIns="45505" rtlCol="0"/>
          <a:lstStyle>
            <a:lvl1pPr algn="r">
              <a:defRPr sz="1200"/>
            </a:lvl1pPr>
          </a:lstStyle>
          <a:p>
            <a:fld id="{557C8825-2A9F-403F-B95D-E754AD4CB908}" type="datetimeFigureOut">
              <a:rPr lang="en-AU" smtClean="0"/>
              <a:t>18/04/2016</a:t>
            </a:fld>
            <a:endParaRPr lang="en-AU"/>
          </a:p>
        </p:txBody>
      </p:sp>
      <p:sp>
        <p:nvSpPr>
          <p:cNvPr id="4" name="Footer Placeholder 3"/>
          <p:cNvSpPr>
            <a:spLocks noGrp="1"/>
          </p:cNvSpPr>
          <p:nvPr>
            <p:ph type="ftr" sz="quarter" idx="2"/>
          </p:nvPr>
        </p:nvSpPr>
        <p:spPr>
          <a:xfrm>
            <a:off x="1" y="9378825"/>
            <a:ext cx="2945659" cy="495426"/>
          </a:xfrm>
          <a:prstGeom prst="rect">
            <a:avLst/>
          </a:prstGeom>
        </p:spPr>
        <p:txBody>
          <a:bodyPr vert="horz" lIns="91010" tIns="45505" rIns="91010" bIns="45505"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378825"/>
            <a:ext cx="2945659" cy="495426"/>
          </a:xfrm>
          <a:prstGeom prst="rect">
            <a:avLst/>
          </a:prstGeom>
        </p:spPr>
        <p:txBody>
          <a:bodyPr vert="horz" lIns="91010" tIns="45505" rIns="91010" bIns="45505" rtlCol="0" anchor="b"/>
          <a:lstStyle>
            <a:lvl1pPr algn="r">
              <a:defRPr sz="1200"/>
            </a:lvl1pPr>
          </a:lstStyle>
          <a:p>
            <a:fld id="{ECF083B2-C7F6-4C1C-9B54-1E19EEDBFBA2}" type="slidenum">
              <a:rPr lang="en-AU" smtClean="0"/>
              <a:t>‹#›</a:t>
            </a:fld>
            <a:endParaRPr lang="en-AU"/>
          </a:p>
        </p:txBody>
      </p:sp>
    </p:spTree>
    <p:extLst>
      <p:ext uri="{BB962C8B-B14F-4D97-AF65-F5344CB8AC3E}">
        <p14:creationId xmlns:p14="http://schemas.microsoft.com/office/powerpoint/2010/main" val="2019005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5427"/>
          </a:xfrm>
          <a:prstGeom prst="rect">
            <a:avLst/>
          </a:prstGeom>
        </p:spPr>
        <p:txBody>
          <a:bodyPr vert="horz" lIns="91010" tIns="45505" rIns="91010" bIns="45505" rtlCol="0"/>
          <a:lstStyle>
            <a:lvl1pPr algn="l">
              <a:defRPr sz="1200"/>
            </a:lvl1pPr>
          </a:lstStyle>
          <a:p>
            <a:endParaRPr lang="en-AU"/>
          </a:p>
        </p:txBody>
      </p:sp>
      <p:sp>
        <p:nvSpPr>
          <p:cNvPr id="3" name="Date Placeholder 2"/>
          <p:cNvSpPr>
            <a:spLocks noGrp="1"/>
          </p:cNvSpPr>
          <p:nvPr>
            <p:ph type="dt" idx="1"/>
          </p:nvPr>
        </p:nvSpPr>
        <p:spPr>
          <a:xfrm>
            <a:off x="3850443" y="0"/>
            <a:ext cx="2945659" cy="495427"/>
          </a:xfrm>
          <a:prstGeom prst="rect">
            <a:avLst/>
          </a:prstGeom>
        </p:spPr>
        <p:txBody>
          <a:bodyPr vert="horz" lIns="91010" tIns="45505" rIns="91010" bIns="45505" rtlCol="0"/>
          <a:lstStyle>
            <a:lvl1pPr algn="r">
              <a:defRPr sz="1200"/>
            </a:lvl1pPr>
          </a:lstStyle>
          <a:p>
            <a:fld id="{2E68774F-06C9-4E0A-82AE-73B140295EB8}" type="datetimeFigureOut">
              <a:rPr lang="en-AU" smtClean="0"/>
              <a:t>18/04/2016</a:t>
            </a:fld>
            <a:endParaRPr lang="en-AU"/>
          </a:p>
        </p:txBody>
      </p:sp>
      <p:sp>
        <p:nvSpPr>
          <p:cNvPr id="4" name="Slide Image Placeholder 3"/>
          <p:cNvSpPr>
            <a:spLocks noGrp="1" noRot="1" noChangeAspect="1"/>
          </p:cNvSpPr>
          <p:nvPr>
            <p:ph type="sldImg" idx="2"/>
          </p:nvPr>
        </p:nvSpPr>
        <p:spPr>
          <a:xfrm>
            <a:off x="436563" y="1235075"/>
            <a:ext cx="5924550" cy="3332163"/>
          </a:xfrm>
          <a:prstGeom prst="rect">
            <a:avLst/>
          </a:prstGeom>
          <a:noFill/>
          <a:ln w="12700">
            <a:solidFill>
              <a:prstClr val="black"/>
            </a:solidFill>
          </a:ln>
        </p:spPr>
        <p:txBody>
          <a:bodyPr vert="horz" lIns="91010" tIns="45505" rIns="91010" bIns="45505" rtlCol="0" anchor="ctr"/>
          <a:lstStyle/>
          <a:p>
            <a:endParaRPr lang="en-AU"/>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010" tIns="45505" rIns="91010" bIns="4550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1" y="9378825"/>
            <a:ext cx="2945659" cy="495426"/>
          </a:xfrm>
          <a:prstGeom prst="rect">
            <a:avLst/>
          </a:prstGeom>
        </p:spPr>
        <p:txBody>
          <a:bodyPr vert="horz" lIns="91010" tIns="45505" rIns="91010" bIns="45505"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378825"/>
            <a:ext cx="2945659" cy="495426"/>
          </a:xfrm>
          <a:prstGeom prst="rect">
            <a:avLst/>
          </a:prstGeom>
        </p:spPr>
        <p:txBody>
          <a:bodyPr vert="horz" lIns="91010" tIns="45505" rIns="91010" bIns="45505" rtlCol="0" anchor="b"/>
          <a:lstStyle>
            <a:lvl1pPr algn="r">
              <a:defRPr sz="1200"/>
            </a:lvl1pPr>
          </a:lstStyle>
          <a:p>
            <a:fld id="{C8CB58F9-FC0F-4947-8CE2-7DB55E806F02}" type="slidenum">
              <a:rPr lang="en-AU" smtClean="0"/>
              <a:t>‹#›</a:t>
            </a:fld>
            <a:endParaRPr lang="en-AU"/>
          </a:p>
        </p:txBody>
      </p:sp>
    </p:spTree>
    <p:extLst>
      <p:ext uri="{BB962C8B-B14F-4D97-AF65-F5344CB8AC3E}">
        <p14:creationId xmlns:p14="http://schemas.microsoft.com/office/powerpoint/2010/main" val="3569905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8CB58F9-FC0F-4947-8CE2-7DB55E806F02}" type="slidenum">
              <a:rPr lang="en-AU" smtClean="0"/>
              <a:t>1</a:t>
            </a:fld>
            <a:endParaRPr lang="en-AU"/>
          </a:p>
        </p:txBody>
      </p:sp>
    </p:spTree>
    <p:extLst>
      <p:ext uri="{BB962C8B-B14F-4D97-AF65-F5344CB8AC3E}">
        <p14:creationId xmlns:p14="http://schemas.microsoft.com/office/powerpoint/2010/main" val="4187570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8CB58F9-FC0F-4947-8CE2-7DB55E806F02}" type="slidenum">
              <a:rPr lang="en-AU" smtClean="0"/>
              <a:t>2</a:t>
            </a:fld>
            <a:endParaRPr lang="en-AU"/>
          </a:p>
        </p:txBody>
      </p:sp>
    </p:spTree>
    <p:extLst>
      <p:ext uri="{BB962C8B-B14F-4D97-AF65-F5344CB8AC3E}">
        <p14:creationId xmlns:p14="http://schemas.microsoft.com/office/powerpoint/2010/main" val="132948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8CB58F9-FC0F-4947-8CE2-7DB55E806F02}" type="slidenum">
              <a:rPr lang="en-AU" smtClean="0"/>
              <a:t>3</a:t>
            </a:fld>
            <a:endParaRPr lang="en-AU"/>
          </a:p>
        </p:txBody>
      </p:sp>
    </p:spTree>
    <p:extLst>
      <p:ext uri="{BB962C8B-B14F-4D97-AF65-F5344CB8AC3E}">
        <p14:creationId xmlns:p14="http://schemas.microsoft.com/office/powerpoint/2010/main" val="2294577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8CB58F9-FC0F-4947-8CE2-7DB55E806F02}" type="slidenum">
              <a:rPr lang="en-AU" smtClean="0"/>
              <a:t>4</a:t>
            </a:fld>
            <a:endParaRPr lang="en-AU"/>
          </a:p>
        </p:txBody>
      </p:sp>
    </p:spTree>
    <p:extLst>
      <p:ext uri="{BB962C8B-B14F-4D97-AF65-F5344CB8AC3E}">
        <p14:creationId xmlns:p14="http://schemas.microsoft.com/office/powerpoint/2010/main" val="1248686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8CB58F9-FC0F-4947-8CE2-7DB55E806F02}" type="slidenum">
              <a:rPr lang="en-AU" smtClean="0"/>
              <a:t>6</a:t>
            </a:fld>
            <a:endParaRPr lang="en-AU"/>
          </a:p>
        </p:txBody>
      </p:sp>
    </p:spTree>
    <p:extLst>
      <p:ext uri="{BB962C8B-B14F-4D97-AF65-F5344CB8AC3E}">
        <p14:creationId xmlns:p14="http://schemas.microsoft.com/office/powerpoint/2010/main" val="2112050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8CB58F9-FC0F-4947-8CE2-7DB55E806F02}" type="slidenum">
              <a:rPr lang="en-AU" smtClean="0"/>
              <a:t>7</a:t>
            </a:fld>
            <a:endParaRPr lang="en-AU"/>
          </a:p>
        </p:txBody>
      </p:sp>
    </p:spTree>
    <p:extLst>
      <p:ext uri="{BB962C8B-B14F-4D97-AF65-F5344CB8AC3E}">
        <p14:creationId xmlns:p14="http://schemas.microsoft.com/office/powerpoint/2010/main" val="4048490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8CB58F9-FC0F-4947-8CE2-7DB55E806F02}" type="slidenum">
              <a:rPr lang="en-AU" smtClean="0"/>
              <a:t>8</a:t>
            </a:fld>
            <a:endParaRPr lang="en-AU"/>
          </a:p>
        </p:txBody>
      </p:sp>
    </p:spTree>
    <p:extLst>
      <p:ext uri="{BB962C8B-B14F-4D97-AF65-F5344CB8AC3E}">
        <p14:creationId xmlns:p14="http://schemas.microsoft.com/office/powerpoint/2010/main" val="430644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8CB58F9-FC0F-4947-8CE2-7DB55E806F02}" type="slidenum">
              <a:rPr lang="en-AU" smtClean="0"/>
              <a:t>9</a:t>
            </a:fld>
            <a:endParaRPr lang="en-AU"/>
          </a:p>
        </p:txBody>
      </p:sp>
    </p:spTree>
    <p:extLst>
      <p:ext uri="{BB962C8B-B14F-4D97-AF65-F5344CB8AC3E}">
        <p14:creationId xmlns:p14="http://schemas.microsoft.com/office/powerpoint/2010/main" val="175079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C27E66EB-73FF-4DF8-A3C2-9EDAE48876A0}" type="datetimeFigureOut">
              <a:rPr lang="en-AU" smtClean="0"/>
              <a:t>18/04/2016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3C5224D-E402-4729-A4CE-AF7DFF876612}" type="slidenum">
              <a:rPr lang="en-AU" smtClean="0"/>
              <a:t>‹#›</a:t>
            </a:fld>
            <a:endParaRPr lang="en-AU"/>
          </a:p>
        </p:txBody>
      </p:sp>
    </p:spTree>
    <p:extLst>
      <p:ext uri="{BB962C8B-B14F-4D97-AF65-F5344CB8AC3E}">
        <p14:creationId xmlns:p14="http://schemas.microsoft.com/office/powerpoint/2010/main" val="623858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27E66EB-73FF-4DF8-A3C2-9EDAE48876A0}" type="datetimeFigureOut">
              <a:rPr lang="en-AU" smtClean="0"/>
              <a:t>18/04/2016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3C5224D-E402-4729-A4CE-AF7DFF876612}" type="slidenum">
              <a:rPr lang="en-AU" smtClean="0"/>
              <a:t>‹#›</a:t>
            </a:fld>
            <a:endParaRPr lang="en-AU"/>
          </a:p>
        </p:txBody>
      </p:sp>
    </p:spTree>
    <p:extLst>
      <p:ext uri="{BB962C8B-B14F-4D97-AF65-F5344CB8AC3E}">
        <p14:creationId xmlns:p14="http://schemas.microsoft.com/office/powerpoint/2010/main" val="729343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27E66EB-73FF-4DF8-A3C2-9EDAE48876A0}" type="datetimeFigureOut">
              <a:rPr lang="en-AU" smtClean="0"/>
              <a:t>18/04/2016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3C5224D-E402-4729-A4CE-AF7DFF876612}" type="slidenum">
              <a:rPr lang="en-AU" smtClean="0"/>
              <a:t>‹#›</a:t>
            </a:fld>
            <a:endParaRPr lang="en-AU"/>
          </a:p>
        </p:txBody>
      </p:sp>
    </p:spTree>
    <p:extLst>
      <p:ext uri="{BB962C8B-B14F-4D97-AF65-F5344CB8AC3E}">
        <p14:creationId xmlns:p14="http://schemas.microsoft.com/office/powerpoint/2010/main" val="2583003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27E66EB-73FF-4DF8-A3C2-9EDAE48876A0}" type="datetimeFigureOut">
              <a:rPr lang="en-AU" smtClean="0"/>
              <a:t>18/04/2016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3C5224D-E402-4729-A4CE-AF7DFF876612}" type="slidenum">
              <a:rPr lang="en-AU" smtClean="0"/>
              <a:t>‹#›</a:t>
            </a:fld>
            <a:endParaRPr lang="en-AU"/>
          </a:p>
        </p:txBody>
      </p:sp>
    </p:spTree>
    <p:extLst>
      <p:ext uri="{BB962C8B-B14F-4D97-AF65-F5344CB8AC3E}">
        <p14:creationId xmlns:p14="http://schemas.microsoft.com/office/powerpoint/2010/main" val="4017859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7E66EB-73FF-4DF8-A3C2-9EDAE48876A0}" type="datetimeFigureOut">
              <a:rPr lang="en-AU" smtClean="0"/>
              <a:t>18/04/2016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3C5224D-E402-4729-A4CE-AF7DFF876612}" type="slidenum">
              <a:rPr lang="en-AU" smtClean="0"/>
              <a:t>‹#›</a:t>
            </a:fld>
            <a:endParaRPr lang="en-AU"/>
          </a:p>
        </p:txBody>
      </p:sp>
    </p:spTree>
    <p:extLst>
      <p:ext uri="{BB962C8B-B14F-4D97-AF65-F5344CB8AC3E}">
        <p14:creationId xmlns:p14="http://schemas.microsoft.com/office/powerpoint/2010/main" val="3033368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C27E66EB-73FF-4DF8-A3C2-9EDAE48876A0}" type="datetimeFigureOut">
              <a:rPr lang="en-AU" smtClean="0"/>
              <a:t>18/04/2016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3C5224D-E402-4729-A4CE-AF7DFF876612}" type="slidenum">
              <a:rPr lang="en-AU" smtClean="0"/>
              <a:t>‹#›</a:t>
            </a:fld>
            <a:endParaRPr lang="en-AU"/>
          </a:p>
        </p:txBody>
      </p:sp>
    </p:spTree>
    <p:extLst>
      <p:ext uri="{BB962C8B-B14F-4D97-AF65-F5344CB8AC3E}">
        <p14:creationId xmlns:p14="http://schemas.microsoft.com/office/powerpoint/2010/main" val="486568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C27E66EB-73FF-4DF8-A3C2-9EDAE48876A0}" type="datetimeFigureOut">
              <a:rPr lang="en-AU" smtClean="0"/>
              <a:t>18/04/2016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3C5224D-E402-4729-A4CE-AF7DFF876612}" type="slidenum">
              <a:rPr lang="en-AU" smtClean="0"/>
              <a:t>‹#›</a:t>
            </a:fld>
            <a:endParaRPr lang="en-AU"/>
          </a:p>
        </p:txBody>
      </p:sp>
    </p:spTree>
    <p:extLst>
      <p:ext uri="{BB962C8B-B14F-4D97-AF65-F5344CB8AC3E}">
        <p14:creationId xmlns:p14="http://schemas.microsoft.com/office/powerpoint/2010/main" val="3098187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C27E66EB-73FF-4DF8-A3C2-9EDAE48876A0}" type="datetimeFigureOut">
              <a:rPr lang="en-AU" smtClean="0"/>
              <a:t>18/04/2016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3C5224D-E402-4729-A4CE-AF7DFF876612}" type="slidenum">
              <a:rPr lang="en-AU" smtClean="0"/>
              <a:t>‹#›</a:t>
            </a:fld>
            <a:endParaRPr lang="en-AU"/>
          </a:p>
        </p:txBody>
      </p:sp>
    </p:spTree>
    <p:extLst>
      <p:ext uri="{BB962C8B-B14F-4D97-AF65-F5344CB8AC3E}">
        <p14:creationId xmlns:p14="http://schemas.microsoft.com/office/powerpoint/2010/main" val="252398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E66EB-73FF-4DF8-A3C2-9EDAE48876A0}" type="datetimeFigureOut">
              <a:rPr lang="en-AU" smtClean="0"/>
              <a:t>18/04/2016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3C5224D-E402-4729-A4CE-AF7DFF876612}" type="slidenum">
              <a:rPr lang="en-AU" smtClean="0"/>
              <a:t>‹#›</a:t>
            </a:fld>
            <a:endParaRPr lang="en-AU"/>
          </a:p>
        </p:txBody>
      </p:sp>
    </p:spTree>
    <p:extLst>
      <p:ext uri="{BB962C8B-B14F-4D97-AF65-F5344CB8AC3E}">
        <p14:creationId xmlns:p14="http://schemas.microsoft.com/office/powerpoint/2010/main" val="274484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7E66EB-73FF-4DF8-A3C2-9EDAE48876A0}" type="datetimeFigureOut">
              <a:rPr lang="en-AU" smtClean="0"/>
              <a:t>18/04/2016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3C5224D-E402-4729-A4CE-AF7DFF876612}" type="slidenum">
              <a:rPr lang="en-AU" smtClean="0"/>
              <a:t>‹#›</a:t>
            </a:fld>
            <a:endParaRPr lang="en-AU"/>
          </a:p>
        </p:txBody>
      </p:sp>
    </p:spTree>
    <p:extLst>
      <p:ext uri="{BB962C8B-B14F-4D97-AF65-F5344CB8AC3E}">
        <p14:creationId xmlns:p14="http://schemas.microsoft.com/office/powerpoint/2010/main" val="1805882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7E66EB-73FF-4DF8-A3C2-9EDAE48876A0}" type="datetimeFigureOut">
              <a:rPr lang="en-AU" smtClean="0"/>
              <a:t>18/04/2016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3C5224D-E402-4729-A4CE-AF7DFF876612}" type="slidenum">
              <a:rPr lang="en-AU" smtClean="0"/>
              <a:t>‹#›</a:t>
            </a:fld>
            <a:endParaRPr lang="en-AU"/>
          </a:p>
        </p:txBody>
      </p:sp>
    </p:spTree>
    <p:extLst>
      <p:ext uri="{BB962C8B-B14F-4D97-AF65-F5344CB8AC3E}">
        <p14:creationId xmlns:p14="http://schemas.microsoft.com/office/powerpoint/2010/main" val="3804285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E66EB-73FF-4DF8-A3C2-9EDAE48876A0}" type="datetimeFigureOut">
              <a:rPr lang="en-AU" smtClean="0"/>
              <a:t>18/04/2016</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C5224D-E402-4729-A4CE-AF7DFF876612}" type="slidenum">
              <a:rPr lang="en-AU" smtClean="0"/>
              <a:t>‹#›</a:t>
            </a:fld>
            <a:endParaRPr lang="en-AU"/>
          </a:p>
        </p:txBody>
      </p:sp>
    </p:spTree>
    <p:extLst>
      <p:ext uri="{BB962C8B-B14F-4D97-AF65-F5344CB8AC3E}">
        <p14:creationId xmlns:p14="http://schemas.microsoft.com/office/powerpoint/2010/main" val="2924750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100.govt.nz/anzac-day-2016-gallipoli"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100.govt.nz/anzac-day-2016-gallipol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dva.gov.a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dva.gov.au/commemorations-memorials-and-war-graves/anniversaries-and-commemorative-events/anzac-day-Gallipol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AU" sz="4000" b="1" dirty="0" smtClean="0"/>
              <a:t>GALLIPOLI ANZAC DAY DAWN SERVICE</a:t>
            </a:r>
            <a:br>
              <a:rPr lang="en-AU" sz="4000" b="1" dirty="0" smtClean="0"/>
            </a:br>
            <a:r>
              <a:rPr lang="en-AU" sz="4000" b="1" dirty="0" smtClean="0"/>
              <a:t>25 APRIL 2016</a:t>
            </a:r>
            <a:endParaRPr lang="en-AU" sz="4000" b="1" dirty="0"/>
          </a:p>
        </p:txBody>
      </p:sp>
      <p:pic>
        <p:nvPicPr>
          <p:cNvPr id="6" name="Content Placeholder 5"/>
          <p:cNvPicPr>
            <a:picLocks noGrp="1" noChangeAspect="1"/>
          </p:cNvPicPr>
          <p:nvPr>
            <p:ph idx="1"/>
          </p:nvPr>
        </p:nvPicPr>
        <p:blipFill>
          <a:blip r:embed="rId3"/>
          <a:stretch>
            <a:fillRect/>
          </a:stretch>
        </p:blipFill>
        <p:spPr>
          <a:xfrm>
            <a:off x="2239362" y="1825625"/>
            <a:ext cx="7713276" cy="4351338"/>
          </a:xfrm>
          <a:prstGeom prst="rect">
            <a:avLst/>
          </a:prstGeom>
        </p:spPr>
      </p:pic>
    </p:spTree>
    <p:extLst>
      <p:ext uri="{BB962C8B-B14F-4D97-AF65-F5344CB8AC3E}">
        <p14:creationId xmlns:p14="http://schemas.microsoft.com/office/powerpoint/2010/main" val="402423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Overview</a:t>
            </a:r>
            <a:endParaRPr lang="en-AU" dirty="0"/>
          </a:p>
        </p:txBody>
      </p:sp>
      <p:sp>
        <p:nvSpPr>
          <p:cNvPr id="3" name="Content Placeholder 2"/>
          <p:cNvSpPr>
            <a:spLocks noGrp="1"/>
          </p:cNvSpPr>
          <p:nvPr>
            <p:ph sz="half" idx="1"/>
          </p:nvPr>
        </p:nvSpPr>
        <p:spPr/>
        <p:txBody>
          <a:bodyPr>
            <a:normAutofit fontScale="92500" lnSpcReduction="10000"/>
          </a:bodyPr>
          <a:lstStyle/>
          <a:p>
            <a:r>
              <a:rPr lang="en-AU" dirty="0" smtClean="0"/>
              <a:t>The Australian and New Zealand Governments </a:t>
            </a:r>
            <a:r>
              <a:rPr lang="en-AU" u="sng" dirty="0" smtClean="0"/>
              <a:t>are committed to continuing the Gallipoli Anzac Day Dawn </a:t>
            </a:r>
            <a:r>
              <a:rPr lang="en-AU" u="sng" dirty="0"/>
              <a:t>S</a:t>
            </a:r>
            <a:r>
              <a:rPr lang="en-AU" u="sng" dirty="0" smtClean="0"/>
              <a:t>ervice</a:t>
            </a:r>
            <a:r>
              <a:rPr lang="en-AU" dirty="0" smtClean="0"/>
              <a:t>.  </a:t>
            </a:r>
          </a:p>
          <a:p>
            <a:r>
              <a:rPr lang="en-AU" dirty="0" smtClean="0"/>
              <a:t>As in previous years the Dawn Service will be held at the Anzac Commemorative Site at 5:30am on 25 April 2016.</a:t>
            </a:r>
            <a:endParaRPr lang="en-AU" dirty="0"/>
          </a:p>
        </p:txBody>
      </p:sp>
      <p:sp>
        <p:nvSpPr>
          <p:cNvPr id="4" name="Content Placeholder 3"/>
          <p:cNvSpPr>
            <a:spLocks noGrp="1"/>
          </p:cNvSpPr>
          <p:nvPr>
            <p:ph sz="half" idx="2"/>
          </p:nvPr>
        </p:nvSpPr>
        <p:spPr/>
        <p:txBody>
          <a:bodyPr>
            <a:normAutofit fontScale="92500" lnSpcReduction="10000"/>
          </a:bodyPr>
          <a:lstStyle/>
          <a:p>
            <a:r>
              <a:rPr lang="en-AU" dirty="0" smtClean="0"/>
              <a:t>The ballot for attendance was for the 100</a:t>
            </a:r>
            <a:r>
              <a:rPr lang="en-AU" baseline="30000" dirty="0" smtClean="0"/>
              <a:t>th</a:t>
            </a:r>
            <a:r>
              <a:rPr lang="en-AU" dirty="0" smtClean="0"/>
              <a:t> anniversary commemorations only.  In 2016 the Anzac Day commemorations will be open to all those who wish to attend within the safe capacity of the site</a:t>
            </a:r>
            <a:r>
              <a:rPr lang="en-AU" dirty="0"/>
              <a:t> </a:t>
            </a:r>
            <a:r>
              <a:rPr lang="en-AU" dirty="0" smtClean="0"/>
              <a:t>and who comply with the security and entry requirements.</a:t>
            </a:r>
          </a:p>
          <a:p>
            <a:r>
              <a:rPr lang="en-AU" dirty="0" smtClean="0"/>
              <a:t>There is </a:t>
            </a:r>
            <a:r>
              <a:rPr lang="en-AU" u="sng" dirty="0" smtClean="0"/>
              <a:t>no</a:t>
            </a:r>
            <a:r>
              <a:rPr lang="en-AU" dirty="0" smtClean="0"/>
              <a:t> ballot to attend the commemorations in 2016.</a:t>
            </a:r>
          </a:p>
          <a:p>
            <a:r>
              <a:rPr lang="en-AU" dirty="0" smtClean="0"/>
              <a:t>We encourage registration of visitors via the DVA website.</a:t>
            </a:r>
            <a:endParaRPr lang="en-AU" dirty="0"/>
          </a:p>
        </p:txBody>
      </p:sp>
    </p:spTree>
    <p:extLst>
      <p:ext uri="{BB962C8B-B14F-4D97-AF65-F5344CB8AC3E}">
        <p14:creationId xmlns:p14="http://schemas.microsoft.com/office/powerpoint/2010/main" val="325365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82595"/>
          </a:xfrm>
        </p:spPr>
        <p:txBody>
          <a:bodyPr/>
          <a:lstStyle/>
          <a:p>
            <a:r>
              <a:rPr lang="en-AU" dirty="0" smtClean="0"/>
              <a:t>Changes in 2016</a:t>
            </a:r>
            <a:endParaRPr lang="en-AU" dirty="0"/>
          </a:p>
        </p:txBody>
      </p:sp>
      <p:sp>
        <p:nvSpPr>
          <p:cNvPr id="3" name="Content Placeholder 2"/>
          <p:cNvSpPr>
            <a:spLocks noGrp="1"/>
          </p:cNvSpPr>
          <p:nvPr>
            <p:ph sz="half" idx="1"/>
          </p:nvPr>
        </p:nvSpPr>
        <p:spPr>
          <a:xfrm>
            <a:off x="838200" y="963827"/>
            <a:ext cx="5181600" cy="5445211"/>
          </a:xfrm>
        </p:spPr>
        <p:txBody>
          <a:bodyPr>
            <a:normAutofit fontScale="55000" lnSpcReduction="20000"/>
          </a:bodyPr>
          <a:lstStyle/>
          <a:p>
            <a:r>
              <a:rPr lang="en-AU" dirty="0" smtClean="0"/>
              <a:t>While </a:t>
            </a:r>
            <a:r>
              <a:rPr lang="en-AU" u="sng" dirty="0" smtClean="0"/>
              <a:t>the Dawn Service will continue</a:t>
            </a:r>
            <a:r>
              <a:rPr lang="en-AU" dirty="0" smtClean="0"/>
              <a:t>, the most significant change to the arrangements for the 2016 commemorations will be that </a:t>
            </a:r>
            <a:r>
              <a:rPr lang="en-AU" u="sng" dirty="0" smtClean="0"/>
              <a:t>the Australian Service which is usually held at Lone Pine around 11am on 25 April will not be held, however there will be a service at Lone Pine on the 6</a:t>
            </a:r>
            <a:r>
              <a:rPr lang="en-AU" u="sng" baseline="30000" dirty="0" smtClean="0"/>
              <a:t>th</a:t>
            </a:r>
            <a:r>
              <a:rPr lang="en-AU" u="sng" dirty="0" smtClean="0"/>
              <a:t> August 2016.</a:t>
            </a:r>
            <a:endParaRPr lang="en-AU" dirty="0" smtClean="0"/>
          </a:p>
          <a:p>
            <a:endParaRPr lang="en-AU" dirty="0"/>
          </a:p>
          <a:p>
            <a:r>
              <a:rPr lang="en-AU" dirty="0" smtClean="0"/>
              <a:t>The Chunuk Bair service on 25 April will be conducted from 1130. Please </a:t>
            </a:r>
            <a:r>
              <a:rPr lang="en-AU" dirty="0"/>
              <a:t>visit </a:t>
            </a:r>
            <a:r>
              <a:rPr lang="en-AU" dirty="0">
                <a:hlinkClick r:id="rId3"/>
              </a:rPr>
              <a:t>http://</a:t>
            </a:r>
            <a:r>
              <a:rPr lang="en-AU" dirty="0" smtClean="0">
                <a:hlinkClick r:id="rId3"/>
              </a:rPr>
              <a:t>ww100.govt.nz/anzac-day-2016-gallipoli</a:t>
            </a:r>
            <a:r>
              <a:rPr lang="en-AU" dirty="0" smtClean="0"/>
              <a:t> for further information on the NZ service.</a:t>
            </a:r>
          </a:p>
          <a:p>
            <a:endParaRPr lang="en-AU" dirty="0" smtClean="0"/>
          </a:p>
          <a:p>
            <a:r>
              <a:rPr lang="en-AU" dirty="0" smtClean="0"/>
              <a:t>As a result of the Lone Pine service no longer being held departing visitors </a:t>
            </a:r>
            <a:r>
              <a:rPr lang="en-AU" u="sng" dirty="0" smtClean="0"/>
              <a:t>will either load on their coaches at the conclusion of the Dawn Service at Anzac Commemorative Site</a:t>
            </a:r>
            <a:r>
              <a:rPr lang="en-AU" dirty="0" smtClean="0"/>
              <a:t> rather than on Second Ridge as has occurred previously or, if attending the New Zealand service or other sites on Second Ridge will walk to these services and be picked up at </a:t>
            </a:r>
            <a:r>
              <a:rPr lang="en-AU" dirty="0" err="1" smtClean="0"/>
              <a:t>Chunuk</a:t>
            </a:r>
            <a:r>
              <a:rPr lang="en-AU" dirty="0" smtClean="0"/>
              <a:t> Bair or these other sites.  If visitors are attending sites on Second Ridge they will need to make arrangements with their tour operator as to where they will be picked up from.  </a:t>
            </a:r>
          </a:p>
          <a:p>
            <a:pPr marL="0" indent="0">
              <a:buNone/>
            </a:pPr>
            <a:endParaRPr lang="en-AU" dirty="0" smtClean="0"/>
          </a:p>
          <a:p>
            <a:r>
              <a:rPr lang="en-AU" dirty="0" smtClean="0"/>
              <a:t>Akbas cemetery will not be utilised in 2016 and there will be no ticket scanning processes. Coach registration will take place at Mimoza Park  Otopark as in 2014 and previous years.  </a:t>
            </a:r>
          </a:p>
          <a:p>
            <a:endParaRPr lang="en-AU" dirty="0" smtClean="0"/>
          </a:p>
          <a:p>
            <a:r>
              <a:rPr lang="en-AU" dirty="0"/>
              <a:t>Coach registration will not commence until 11am on 24 April.  </a:t>
            </a:r>
            <a:r>
              <a:rPr lang="en-AU" dirty="0" err="1"/>
              <a:t>Mimoza</a:t>
            </a:r>
            <a:r>
              <a:rPr lang="en-AU" dirty="0"/>
              <a:t> and ACS will be closed to arrivals prior to this point.</a:t>
            </a:r>
          </a:p>
          <a:p>
            <a:endParaRPr lang="en-AU" dirty="0"/>
          </a:p>
        </p:txBody>
      </p:sp>
      <p:sp>
        <p:nvSpPr>
          <p:cNvPr id="4" name="Content Placeholder 3"/>
          <p:cNvSpPr>
            <a:spLocks noGrp="1"/>
          </p:cNvSpPr>
          <p:nvPr>
            <p:ph sz="half" idx="2"/>
          </p:nvPr>
        </p:nvSpPr>
        <p:spPr>
          <a:xfrm>
            <a:off x="6172200" y="963828"/>
            <a:ext cx="5181600" cy="5213136"/>
          </a:xfrm>
        </p:spPr>
        <p:txBody>
          <a:bodyPr>
            <a:normAutofit fontScale="55000" lnSpcReduction="20000"/>
          </a:bodyPr>
          <a:lstStyle/>
          <a:p>
            <a:r>
              <a:rPr lang="en-AU" dirty="0" smtClean="0"/>
              <a:t>Early </a:t>
            </a:r>
            <a:r>
              <a:rPr lang="en-AU" dirty="0"/>
              <a:t>arriving visitors prior to site opening (</a:t>
            </a:r>
            <a:r>
              <a:rPr lang="en-AU" dirty="0" smtClean="0"/>
              <a:t>1800</a:t>
            </a:r>
            <a:r>
              <a:rPr lang="en-AU" dirty="0"/>
              <a:t>, 24 April) will disembark at </a:t>
            </a:r>
            <a:r>
              <a:rPr lang="en-AU" dirty="0" err="1"/>
              <a:t>Mimoza</a:t>
            </a:r>
            <a:r>
              <a:rPr lang="en-AU" dirty="0"/>
              <a:t> Park Carpark and proceed into </a:t>
            </a:r>
            <a:r>
              <a:rPr lang="en-AU" dirty="0" err="1"/>
              <a:t>Mimoza</a:t>
            </a:r>
            <a:r>
              <a:rPr lang="en-AU" dirty="0"/>
              <a:t> Park for transfer to ACS just prior to site opening.  Following site opening coaches will be registered at </a:t>
            </a:r>
            <a:r>
              <a:rPr lang="en-AU" dirty="0" err="1"/>
              <a:t>Mimoza</a:t>
            </a:r>
            <a:r>
              <a:rPr lang="en-AU" dirty="0"/>
              <a:t> Park Carpark and then proceed to Beach Cemetery to disembark visitors.</a:t>
            </a:r>
          </a:p>
          <a:p>
            <a:pPr marL="0" indent="0">
              <a:buNone/>
            </a:pPr>
            <a:endParaRPr lang="en-AU" dirty="0"/>
          </a:p>
          <a:p>
            <a:r>
              <a:rPr lang="en-AU" dirty="0" smtClean="0"/>
              <a:t>There will be no pre-registration of Assisted Mobility visitors, </a:t>
            </a:r>
            <a:r>
              <a:rPr lang="en-AU" dirty="0"/>
              <a:t>and </a:t>
            </a:r>
            <a:r>
              <a:rPr lang="en-AU" dirty="0">
                <a:solidFill>
                  <a:srgbClr val="FF0000"/>
                </a:solidFill>
              </a:rPr>
              <a:t>there will </a:t>
            </a:r>
            <a:r>
              <a:rPr lang="en-AU" dirty="0" smtClean="0">
                <a:solidFill>
                  <a:srgbClr val="FF0000"/>
                </a:solidFill>
              </a:rPr>
              <a:t>only be a very small capacity for movement of assisted mobility between </a:t>
            </a:r>
            <a:r>
              <a:rPr lang="en-AU" dirty="0">
                <a:solidFill>
                  <a:srgbClr val="FF0000"/>
                </a:solidFill>
              </a:rPr>
              <a:t>ACS and </a:t>
            </a:r>
            <a:r>
              <a:rPr lang="en-AU" dirty="0" err="1" smtClean="0">
                <a:solidFill>
                  <a:srgbClr val="FF0000"/>
                </a:solidFill>
              </a:rPr>
              <a:t>Chunuk</a:t>
            </a:r>
            <a:r>
              <a:rPr lang="en-AU" dirty="0" smtClean="0">
                <a:solidFill>
                  <a:srgbClr val="FF0000"/>
                </a:solidFill>
              </a:rPr>
              <a:t> Bair after </a:t>
            </a:r>
            <a:r>
              <a:rPr lang="en-AU" dirty="0">
                <a:solidFill>
                  <a:srgbClr val="FF0000"/>
                </a:solidFill>
              </a:rPr>
              <a:t>the Dawn Service</a:t>
            </a:r>
            <a:r>
              <a:rPr lang="en-AU" dirty="0" smtClean="0"/>
              <a:t>.  Any visitors requiring transport between </a:t>
            </a:r>
            <a:r>
              <a:rPr lang="en-AU" dirty="0" err="1" smtClean="0"/>
              <a:t>Mimoza</a:t>
            </a:r>
            <a:r>
              <a:rPr lang="en-AU" dirty="0" smtClean="0"/>
              <a:t> or Beach Cemetery to ACS can request to use one of the shuttles at these sites after they arrive.  Any assisted mobility visitor with a genuine need to use the assisted mobility amenities can apply at the ACS information tent for a pass to sit in the assisted mobility seating area.</a:t>
            </a:r>
          </a:p>
          <a:p>
            <a:endParaRPr lang="en-AU" dirty="0"/>
          </a:p>
          <a:p>
            <a:r>
              <a:rPr lang="en-AU" dirty="0" smtClean="0"/>
              <a:t>Reduced seating infrastructure at ACS will result in a slightly lower site capacity of </a:t>
            </a:r>
            <a:r>
              <a:rPr lang="en-AU" dirty="0" smtClean="0">
                <a:solidFill>
                  <a:srgbClr val="FF0000"/>
                </a:solidFill>
              </a:rPr>
              <a:t>5,900</a:t>
            </a:r>
            <a:r>
              <a:rPr lang="en-AU" dirty="0" smtClean="0"/>
              <a:t>.  If capacity is reached, further entries to ACS will be prohibited and any visitors arriving after this point will be directed to </a:t>
            </a:r>
            <a:r>
              <a:rPr lang="en-AU" dirty="0" err="1" smtClean="0"/>
              <a:t>Mimoza</a:t>
            </a:r>
            <a:r>
              <a:rPr lang="en-AU" dirty="0" smtClean="0"/>
              <a:t> to view the service on a large screen at that location.</a:t>
            </a:r>
          </a:p>
          <a:p>
            <a:endParaRPr lang="en-AU" dirty="0"/>
          </a:p>
          <a:p>
            <a:endParaRPr lang="en-AU" dirty="0"/>
          </a:p>
        </p:txBody>
      </p:sp>
    </p:spTree>
    <p:extLst>
      <p:ext uri="{BB962C8B-B14F-4D97-AF65-F5344CB8AC3E}">
        <p14:creationId xmlns:p14="http://schemas.microsoft.com/office/powerpoint/2010/main" val="3387720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
            <a:ext cx="10515600" cy="617838"/>
          </a:xfrm>
        </p:spPr>
        <p:txBody>
          <a:bodyPr>
            <a:normAutofit/>
          </a:bodyPr>
          <a:lstStyle/>
          <a:p>
            <a:r>
              <a:rPr lang="en-AU" sz="3200" dirty="0" smtClean="0"/>
              <a:t>Ministers Wreath laying Lone Pine – 24</a:t>
            </a:r>
            <a:r>
              <a:rPr lang="en-AU" sz="3200" baseline="30000" dirty="0" smtClean="0"/>
              <a:t>th</a:t>
            </a:r>
            <a:r>
              <a:rPr lang="en-AU" sz="3200" dirty="0" smtClean="0"/>
              <a:t> April</a:t>
            </a:r>
            <a:endParaRPr lang="en-AU" sz="3200" dirty="0"/>
          </a:p>
        </p:txBody>
      </p:sp>
      <p:sp>
        <p:nvSpPr>
          <p:cNvPr id="3" name="Content Placeholder 2"/>
          <p:cNvSpPr>
            <a:spLocks noGrp="1"/>
          </p:cNvSpPr>
          <p:nvPr>
            <p:ph sz="half" idx="1"/>
          </p:nvPr>
        </p:nvSpPr>
        <p:spPr>
          <a:xfrm>
            <a:off x="838199" y="617839"/>
            <a:ext cx="10101649" cy="6030096"/>
          </a:xfrm>
        </p:spPr>
        <p:txBody>
          <a:bodyPr>
            <a:normAutofit/>
          </a:bodyPr>
          <a:lstStyle/>
          <a:p>
            <a:r>
              <a:rPr lang="en-AU" dirty="0" smtClean="0"/>
              <a:t>Minister Veterans’ Affairs Australia will conduct a private wreath laying activity at approximately 1500 on the 24</a:t>
            </a:r>
            <a:r>
              <a:rPr lang="en-AU" baseline="30000" dirty="0" smtClean="0"/>
              <a:t>th</a:t>
            </a:r>
            <a:r>
              <a:rPr lang="en-AU" dirty="0" smtClean="0"/>
              <a:t> April.</a:t>
            </a:r>
          </a:p>
          <a:p>
            <a:r>
              <a:rPr lang="en-AU" dirty="0" smtClean="0"/>
              <a:t>This wreath laying is open for attendance by the public</a:t>
            </a:r>
          </a:p>
          <a:p>
            <a:r>
              <a:rPr lang="en-AU" dirty="0" smtClean="0"/>
              <a:t>As a result of other services on Second Ridge road the </a:t>
            </a:r>
            <a:r>
              <a:rPr lang="en-AU" dirty="0" err="1" smtClean="0"/>
              <a:t>Jandarma</a:t>
            </a:r>
            <a:r>
              <a:rPr lang="en-AU" dirty="0" smtClean="0"/>
              <a:t> will close access to 2</a:t>
            </a:r>
            <a:r>
              <a:rPr lang="en-AU" baseline="30000" dirty="0" smtClean="0"/>
              <a:t>nd</a:t>
            </a:r>
            <a:r>
              <a:rPr lang="en-AU" dirty="0" smtClean="0"/>
              <a:t> Ridge Road between 1400-1700 on the 24th April.</a:t>
            </a:r>
          </a:p>
          <a:p>
            <a:r>
              <a:rPr lang="en-AU" dirty="0" smtClean="0"/>
              <a:t>Visitors and Tour operator buses must register at </a:t>
            </a:r>
            <a:r>
              <a:rPr lang="en-AU" dirty="0" err="1" smtClean="0"/>
              <a:t>Mimoza</a:t>
            </a:r>
            <a:r>
              <a:rPr lang="en-AU" dirty="0" smtClean="0"/>
              <a:t> prior to attending Lone Pine.</a:t>
            </a:r>
          </a:p>
          <a:p>
            <a:r>
              <a:rPr lang="en-AU" dirty="0" smtClean="0"/>
              <a:t>Visitors attending the Lone Pine Service can choose to return to </a:t>
            </a:r>
            <a:r>
              <a:rPr lang="en-AU" dirty="0" err="1" smtClean="0"/>
              <a:t>Mimoza</a:t>
            </a:r>
            <a:r>
              <a:rPr lang="en-AU" dirty="0" smtClean="0"/>
              <a:t> on their tour bus after 1700 or walk down Artillery Road to Southern Entry.</a:t>
            </a:r>
          </a:p>
          <a:p>
            <a:endParaRPr lang="en-AU" dirty="0" smtClean="0"/>
          </a:p>
          <a:p>
            <a:endParaRPr lang="en-AU" dirty="0" smtClean="0"/>
          </a:p>
        </p:txBody>
      </p:sp>
    </p:spTree>
    <p:extLst>
      <p:ext uri="{BB962C8B-B14F-4D97-AF65-F5344CB8AC3E}">
        <p14:creationId xmlns:p14="http://schemas.microsoft.com/office/powerpoint/2010/main" val="3271121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Lone Pine Service – 6 August</a:t>
            </a:r>
            <a:endParaRPr lang="en-AU" dirty="0"/>
          </a:p>
        </p:txBody>
      </p:sp>
      <p:sp>
        <p:nvSpPr>
          <p:cNvPr id="3" name="Content Placeholder 2"/>
          <p:cNvSpPr>
            <a:spLocks noGrp="1"/>
          </p:cNvSpPr>
          <p:nvPr>
            <p:ph sz="half" idx="1"/>
          </p:nvPr>
        </p:nvSpPr>
        <p:spPr>
          <a:xfrm>
            <a:off x="838200" y="1825625"/>
            <a:ext cx="10515600" cy="4351338"/>
          </a:xfrm>
        </p:spPr>
        <p:txBody>
          <a:bodyPr/>
          <a:lstStyle/>
          <a:p>
            <a:r>
              <a:rPr lang="en-AU" dirty="0" smtClean="0"/>
              <a:t>A service will be held at Lone Pine on 6 August 2016.</a:t>
            </a:r>
          </a:p>
          <a:p>
            <a:r>
              <a:rPr lang="en-AU" dirty="0" smtClean="0"/>
              <a:t>Details for this service are currently being developed and will be announced once arrangements are confirmed.</a:t>
            </a:r>
          </a:p>
        </p:txBody>
      </p:sp>
    </p:spTree>
    <p:extLst>
      <p:ext uri="{BB962C8B-B14F-4D97-AF65-F5344CB8AC3E}">
        <p14:creationId xmlns:p14="http://schemas.microsoft.com/office/powerpoint/2010/main" val="1514654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751" y="227656"/>
            <a:ext cx="4419600" cy="530225"/>
          </a:xfrm>
        </p:spPr>
        <p:txBody>
          <a:bodyPr>
            <a:noAutofit/>
          </a:bodyPr>
          <a:lstStyle/>
          <a:p>
            <a:r>
              <a:rPr lang="en-AU" sz="2800" dirty="0" smtClean="0"/>
              <a:t>Visitors Arrival </a:t>
            </a:r>
            <a:endParaRPr lang="en-AU" sz="2800" dirty="0"/>
          </a:p>
        </p:txBody>
      </p:sp>
      <p:sp>
        <p:nvSpPr>
          <p:cNvPr id="4" name="Text Placeholder 3"/>
          <p:cNvSpPr>
            <a:spLocks noGrp="1"/>
          </p:cNvSpPr>
          <p:nvPr>
            <p:ph type="body" sz="half" idx="2"/>
          </p:nvPr>
        </p:nvSpPr>
        <p:spPr>
          <a:xfrm>
            <a:off x="337751" y="757880"/>
            <a:ext cx="5280453" cy="6001265"/>
          </a:xfrm>
        </p:spPr>
        <p:txBody>
          <a:bodyPr>
            <a:normAutofit fontScale="77500" lnSpcReduction="20000"/>
          </a:bodyPr>
          <a:lstStyle/>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r>
              <a:rPr lang="en-AU" dirty="0" smtClean="0"/>
              <a:t>Mimoza Park Carpark opens for registration at 11am on 24 April.  No early arrivals will be permitted.</a:t>
            </a:r>
          </a:p>
          <a:p>
            <a:pPr marL="285750" indent="-285750">
              <a:buFont typeface="Arial" panose="020B0604020202020204" pitchFamily="34" charset="0"/>
              <a:buChar char="•"/>
            </a:pPr>
            <a:r>
              <a:rPr lang="en-AU" dirty="0" smtClean="0"/>
              <a:t>The northern entry will be closed to visitor arrivals.  All visitors must arrive from the South of ACS and coaches must register at </a:t>
            </a:r>
            <a:r>
              <a:rPr lang="en-AU" dirty="0" err="1" smtClean="0"/>
              <a:t>Mimoza</a:t>
            </a:r>
            <a:r>
              <a:rPr lang="en-AU" dirty="0" smtClean="0"/>
              <a:t> Park Carpark.</a:t>
            </a:r>
          </a:p>
          <a:p>
            <a:pPr marL="285750" indent="-285750">
              <a:buFont typeface="Arial" panose="020B0604020202020204" pitchFamily="34" charset="0"/>
              <a:buChar char="•"/>
            </a:pPr>
            <a:r>
              <a:rPr lang="en-AU" dirty="0" smtClean="0"/>
              <a:t>Prior to 1600, visitors will disembark at </a:t>
            </a:r>
            <a:r>
              <a:rPr lang="en-AU" dirty="0"/>
              <a:t>Mimoza Park Carpark and </a:t>
            </a:r>
            <a:r>
              <a:rPr lang="en-AU" dirty="0" smtClean="0"/>
              <a:t>proceed across the road to Mimoza Park where they will await the opening of the site.  </a:t>
            </a:r>
          </a:p>
          <a:p>
            <a:pPr marL="285750" indent="-285750">
              <a:buFont typeface="Arial" panose="020B0604020202020204" pitchFamily="34" charset="0"/>
              <a:buChar char="•"/>
            </a:pPr>
            <a:r>
              <a:rPr lang="en-AU" dirty="0" smtClean="0"/>
              <a:t>Just prior to site opening, visitors will be able to depart Mimoza to travel to the site.  From </a:t>
            </a:r>
            <a:r>
              <a:rPr lang="en-AU" dirty="0" err="1" smtClean="0"/>
              <a:t>Mimoza</a:t>
            </a:r>
            <a:r>
              <a:rPr lang="en-AU" dirty="0" smtClean="0"/>
              <a:t> visitors can either walk into ACS or catch a shuttle bus available for visitors requiring assistance.</a:t>
            </a:r>
          </a:p>
          <a:p>
            <a:pPr marL="285750" indent="-285750">
              <a:buFont typeface="Arial" panose="020B0604020202020204" pitchFamily="34" charset="0"/>
              <a:buChar char="•"/>
            </a:pPr>
            <a:r>
              <a:rPr lang="en-AU" dirty="0" smtClean="0"/>
              <a:t>While visitors are transiting on foot from Mimoza to ACS there will be a temporary road closure prohibiting further arrivals into Mimoza Park Carpark until the road is clear in order to allow safe pedestrian movements.  This is expected to take place between 1600 and 1830, but could vary depending on whether </a:t>
            </a:r>
            <a:r>
              <a:rPr lang="en-AU" dirty="0" err="1" smtClean="0"/>
              <a:t>Mimoza</a:t>
            </a:r>
            <a:r>
              <a:rPr lang="en-AU" dirty="0" smtClean="0"/>
              <a:t> reaches its capacity before this time. </a:t>
            </a:r>
            <a:endParaRPr lang="en-AU" dirty="0"/>
          </a:p>
          <a:p>
            <a:pPr marL="285750" indent="-285750">
              <a:buFont typeface="Arial" panose="020B0604020202020204" pitchFamily="34" charset="0"/>
              <a:buChar char="•"/>
            </a:pPr>
            <a:r>
              <a:rPr lang="en-AU" dirty="0" smtClean="0"/>
              <a:t>After the visitors have cleared from </a:t>
            </a:r>
            <a:r>
              <a:rPr lang="en-AU" dirty="0" err="1" smtClean="0"/>
              <a:t>Mimoza</a:t>
            </a:r>
            <a:r>
              <a:rPr lang="en-AU" dirty="0" smtClean="0"/>
              <a:t>, from approx. 1830 coach registration will recommence at Mimoza Park carpark.  From this point after the coaches have been registered and visitor messages delivered at Mimoza Park Carpark, the coaches will then proceed to Beach Cemetery to disembark their visitors.</a:t>
            </a:r>
          </a:p>
          <a:p>
            <a:pPr marL="285750" indent="-285750">
              <a:buFont typeface="Arial" panose="020B0604020202020204" pitchFamily="34" charset="0"/>
              <a:buChar char="•"/>
            </a:pPr>
            <a:r>
              <a:rPr lang="en-AU" dirty="0" smtClean="0"/>
              <a:t>After dropping off their visitors (either at Mimoza or at Beach Cemetery depending on the time of arrival) coaches are to depart the area and travel via </a:t>
            </a:r>
            <a:r>
              <a:rPr lang="en-AU" dirty="0" err="1" smtClean="0"/>
              <a:t>Bigali</a:t>
            </a:r>
            <a:r>
              <a:rPr lang="en-AU" dirty="0" smtClean="0"/>
              <a:t> and </a:t>
            </a:r>
            <a:r>
              <a:rPr lang="en-AU" dirty="0" err="1" smtClean="0"/>
              <a:t>Buyukanafarta</a:t>
            </a:r>
            <a:r>
              <a:rPr lang="en-AU" dirty="0" smtClean="0"/>
              <a:t> to the holding point north of the Commonwealth War Graves Commission cottages.</a:t>
            </a:r>
          </a:p>
          <a:p>
            <a:pPr marL="285750" indent="-285750">
              <a:buFont typeface="Arial" panose="020B0604020202020204" pitchFamily="34" charset="0"/>
              <a:buChar char="•"/>
            </a:pPr>
            <a:r>
              <a:rPr lang="en-AU" dirty="0" smtClean="0"/>
              <a:t>Anzac Cove Road will be closed to further arrivals at 0300 on 25 April.  No late arrivals will be permitted after this point.</a:t>
            </a:r>
          </a:p>
          <a:p>
            <a:pPr marL="285750" indent="-285750">
              <a:buFont typeface="Arial" panose="020B0604020202020204" pitchFamily="34" charset="0"/>
              <a:buChar char="•"/>
            </a:pPr>
            <a:r>
              <a:rPr lang="en-AU" dirty="0" smtClean="0"/>
              <a:t>It is far better for visitors to arrive with coach tours rather than self drive – this enables shelter and quick evacuation in an emergency and will simplify departures after the services.  There is no visitor parking close to the Anzac Commemorative Site.</a:t>
            </a:r>
          </a:p>
          <a:p>
            <a:pPr marL="285750" indent="-285750">
              <a:buFont typeface="Arial" panose="020B0604020202020204" pitchFamily="34" charset="0"/>
              <a:buChar char="•"/>
            </a:pPr>
            <a:r>
              <a:rPr lang="en-AU" dirty="0" smtClean="0"/>
              <a:t>After VIPs have departed following the Dawn Service visitors </a:t>
            </a:r>
            <a:r>
              <a:rPr lang="en-AU" u="sng" dirty="0" smtClean="0"/>
              <a:t>will be collected from Anzac Commemorative site by their coaches </a:t>
            </a:r>
            <a:r>
              <a:rPr lang="en-AU" dirty="0" smtClean="0"/>
              <a:t>and then continue on with their tours.  Anzac Cove Road will be a one-way, north to south thoroughfare while visitors are being collected from ACS.  Coaches will therefore need to be in the coach queue north of ACS to be able to proceed to ACS to load their visitors.</a:t>
            </a:r>
            <a:endParaRPr lang="en-AU" dirty="0"/>
          </a:p>
        </p:txBody>
      </p:sp>
      <p:pic>
        <p:nvPicPr>
          <p:cNvPr id="1027" name="Picture 3" descr="P02851_Gallipoli_Traffic_Map_July20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2481" y="144807"/>
            <a:ext cx="6041810" cy="649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2531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85351"/>
            <a:ext cx="3932237" cy="530225"/>
          </a:xfrm>
        </p:spPr>
        <p:txBody>
          <a:bodyPr>
            <a:normAutofit fontScale="90000"/>
          </a:bodyPr>
          <a:lstStyle/>
          <a:p>
            <a:r>
              <a:rPr lang="en-AU" dirty="0" smtClean="0"/>
              <a:t>Coach loading at ACS</a:t>
            </a:r>
            <a:endParaRPr lang="en-AU" dirty="0"/>
          </a:p>
        </p:txBody>
      </p:sp>
      <p:sp>
        <p:nvSpPr>
          <p:cNvPr id="4" name="Text Placeholder 3"/>
          <p:cNvSpPr>
            <a:spLocks noGrp="1"/>
          </p:cNvSpPr>
          <p:nvPr>
            <p:ph type="body" sz="half" idx="2"/>
          </p:nvPr>
        </p:nvSpPr>
        <p:spPr>
          <a:xfrm>
            <a:off x="280086" y="715576"/>
            <a:ext cx="5416379" cy="5924121"/>
          </a:xfrm>
        </p:spPr>
        <p:txBody>
          <a:bodyPr>
            <a:normAutofit fontScale="85000" lnSpcReduction="20000"/>
          </a:bodyPr>
          <a:lstStyle/>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r>
              <a:rPr lang="en-AU" dirty="0"/>
              <a:t>Coaches will queue north of the Anzac Commemorative Site after dropping off passengers</a:t>
            </a:r>
            <a:r>
              <a:rPr lang="en-AU" dirty="0" smtClean="0"/>
              <a:t>.</a:t>
            </a:r>
          </a:p>
          <a:p>
            <a:pPr marL="285750" indent="-285750">
              <a:buFont typeface="Arial" panose="020B0604020202020204" pitchFamily="34" charset="0"/>
              <a:buChar char="•"/>
            </a:pPr>
            <a:r>
              <a:rPr lang="en-AU" dirty="0" smtClean="0"/>
              <a:t>Departing visitors will board their coach at Anzac Commemorative Site after the Dawn </a:t>
            </a:r>
            <a:r>
              <a:rPr lang="en-AU" dirty="0"/>
              <a:t>S</a:t>
            </a:r>
            <a:r>
              <a:rPr lang="en-AU" dirty="0" smtClean="0"/>
              <a:t>ervice.</a:t>
            </a:r>
          </a:p>
          <a:p>
            <a:pPr marL="285750" indent="-285750">
              <a:buFont typeface="Arial" panose="020B0604020202020204" pitchFamily="34" charset="0"/>
              <a:buChar char="•"/>
            </a:pPr>
            <a:r>
              <a:rPr lang="en-AU" dirty="0" smtClean="0"/>
              <a:t>After VIPs depart after the Dawn Service, coaches will be brought forward in groups of 5 from the holding point to the centre of ACS where a number of coach loading zones will be set up.  Coaches should ensure they stop on the left hand side of the road to facilitate loading from the roadway.</a:t>
            </a:r>
          </a:p>
          <a:p>
            <a:pPr marL="285750" indent="-285750">
              <a:buFont typeface="Arial" panose="020B0604020202020204" pitchFamily="34" charset="0"/>
              <a:buChar char="•"/>
            </a:pPr>
            <a:r>
              <a:rPr lang="en-AU" dirty="0" smtClean="0"/>
              <a:t>Visitors will be advised of coaches arriving via the big screens and the loudspeaker system.  There will be three separate announcements “Get Ready”, “Next to Board” and “Now Boarding”.</a:t>
            </a:r>
          </a:p>
          <a:p>
            <a:pPr marL="285750" indent="-285750">
              <a:buFont typeface="Arial" panose="020B0604020202020204" pitchFamily="34" charset="0"/>
              <a:buChar char="•"/>
            </a:pPr>
            <a:r>
              <a:rPr lang="en-AU" dirty="0" smtClean="0"/>
              <a:t>Once loaded, coaches will depart ACS to the south past Mimoza and be able to continue with their tours.</a:t>
            </a:r>
            <a:endParaRPr lang="en-AU" dirty="0"/>
          </a:p>
          <a:p>
            <a:pPr marL="285750" indent="-285750">
              <a:buFont typeface="Arial" panose="020B0604020202020204" pitchFamily="34" charset="0"/>
              <a:buChar char="•"/>
            </a:pPr>
            <a:r>
              <a:rPr lang="en-AU" dirty="0" smtClean="0"/>
              <a:t>Any coach which delays the departure process (</a:t>
            </a:r>
            <a:r>
              <a:rPr lang="en-AU" dirty="0" err="1" smtClean="0"/>
              <a:t>eg</a:t>
            </a:r>
            <a:r>
              <a:rPr lang="en-AU" dirty="0" smtClean="0"/>
              <a:t>. through missing passengers or other cause) will be directed to Beach Cemetery to await the missing passenger when their group of 5 coaches departs.  Tour providers are encouraged to ensure their visitors are all together when the ‘get ready’ advice is shown and to depart promptly once their coach commences loading.</a:t>
            </a:r>
          </a:p>
          <a:p>
            <a:pPr marL="285750" indent="-285750">
              <a:buFont typeface="Arial" panose="020B0604020202020204" pitchFamily="34" charset="0"/>
              <a:buChar char="•"/>
            </a:pPr>
            <a:r>
              <a:rPr lang="en-AU" dirty="0" smtClean="0"/>
              <a:t>For safety reasons public vehicles will not be permitted on Second Ridge Road until coach loading at </a:t>
            </a:r>
            <a:r>
              <a:rPr lang="en-AU" dirty="0" err="1" smtClean="0"/>
              <a:t>Chunuk</a:t>
            </a:r>
            <a:r>
              <a:rPr lang="en-AU" dirty="0" smtClean="0"/>
              <a:t> Bair is concluded (approx. 2pm).  Any visitors attending the New Zealand service or other sites on Second Ridge after the Dawn Service will need to walk to these locations.</a:t>
            </a:r>
          </a:p>
          <a:p>
            <a:pPr marL="285750" indent="-285750">
              <a:buFont typeface="Arial" panose="020B0604020202020204" pitchFamily="34" charset="0"/>
              <a:buChar char="•"/>
            </a:pPr>
            <a:r>
              <a:rPr lang="en-AU" u="sng" dirty="0" smtClean="0"/>
              <a:t>If visitors choose to depart ACS on foot to attend </a:t>
            </a:r>
            <a:r>
              <a:rPr lang="en-AU" u="sng" dirty="0" err="1" smtClean="0"/>
              <a:t>Chunuk</a:t>
            </a:r>
            <a:r>
              <a:rPr lang="en-AU" u="sng" dirty="0" smtClean="0"/>
              <a:t> Bair or other sites it will be the responsibility of the tour operators to ensure they re-join their tour and to have arranged collection at an alternate site.</a:t>
            </a:r>
          </a:p>
          <a:p>
            <a:endParaRPr lang="en-AU" dirty="0"/>
          </a:p>
          <a:p>
            <a:endParaRPr lang="en-AU" dirty="0"/>
          </a:p>
        </p:txBody>
      </p:sp>
      <p:pic>
        <p:nvPicPr>
          <p:cNvPr id="5" name="Picture 4"/>
          <p:cNvPicPr>
            <a:picLocks noChangeAspect="1"/>
          </p:cNvPicPr>
          <p:nvPr/>
        </p:nvPicPr>
        <p:blipFill>
          <a:blip r:embed="rId3"/>
          <a:stretch>
            <a:fillRect/>
          </a:stretch>
        </p:blipFill>
        <p:spPr>
          <a:xfrm>
            <a:off x="6796216" y="1674243"/>
            <a:ext cx="5132314" cy="3466168"/>
          </a:xfrm>
          <a:prstGeom prst="rect">
            <a:avLst/>
          </a:prstGeom>
        </p:spPr>
      </p:pic>
    </p:spTree>
    <p:extLst>
      <p:ext uri="{BB962C8B-B14F-4D97-AF65-F5344CB8AC3E}">
        <p14:creationId xmlns:p14="http://schemas.microsoft.com/office/powerpoint/2010/main" val="817355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768" y="0"/>
            <a:ext cx="11504140" cy="1325563"/>
          </a:xfrm>
        </p:spPr>
        <p:txBody>
          <a:bodyPr/>
          <a:lstStyle/>
          <a:p>
            <a:r>
              <a:rPr lang="en-AU" dirty="0" smtClean="0"/>
              <a:t>NZ Service and post Dawn Service road closures</a:t>
            </a:r>
            <a:endParaRPr lang="en-AU" dirty="0"/>
          </a:p>
        </p:txBody>
      </p:sp>
      <p:sp>
        <p:nvSpPr>
          <p:cNvPr id="3" name="Content Placeholder 2"/>
          <p:cNvSpPr>
            <a:spLocks noGrp="1"/>
          </p:cNvSpPr>
          <p:nvPr>
            <p:ph idx="1"/>
          </p:nvPr>
        </p:nvSpPr>
        <p:spPr>
          <a:xfrm>
            <a:off x="838200" y="1112108"/>
            <a:ext cx="10515600" cy="5449330"/>
          </a:xfrm>
        </p:spPr>
        <p:txBody>
          <a:bodyPr>
            <a:normAutofit fontScale="92500" lnSpcReduction="20000"/>
          </a:bodyPr>
          <a:lstStyle/>
          <a:p>
            <a:r>
              <a:rPr lang="en-AU" dirty="0" smtClean="0"/>
              <a:t>After the Dawn Service departing visitors will be picked up from ACS by their coaches unless visitors are attending the NZ service at </a:t>
            </a:r>
            <a:r>
              <a:rPr lang="en-AU" dirty="0" err="1" smtClean="0"/>
              <a:t>Chunuk</a:t>
            </a:r>
            <a:r>
              <a:rPr lang="en-AU" dirty="0" smtClean="0"/>
              <a:t> Bair or choose to visit other sites on Second Ridge.</a:t>
            </a:r>
          </a:p>
          <a:p>
            <a:r>
              <a:rPr lang="en-AU" dirty="0" smtClean="0"/>
              <a:t>The NZ service will run from 1130-1215.  NZ will operate a coach loading process from </a:t>
            </a:r>
            <a:r>
              <a:rPr lang="en-AU" dirty="0" err="1" smtClean="0"/>
              <a:t>Chunuk</a:t>
            </a:r>
            <a:r>
              <a:rPr lang="en-AU" dirty="0" smtClean="0"/>
              <a:t> Bair.</a:t>
            </a:r>
          </a:p>
          <a:p>
            <a:r>
              <a:rPr lang="en-AU" dirty="0" smtClean="0"/>
              <a:t>Those attending the NZ service or intending to visit other sites on the peninsula may depart ACS on foot to these locations – </a:t>
            </a:r>
            <a:r>
              <a:rPr lang="en-AU" u="sng" dirty="0" smtClean="0"/>
              <a:t>it will be necessary to ensure that an alternate pick up arrangement has been made with your group</a:t>
            </a:r>
            <a:r>
              <a:rPr lang="en-AU" dirty="0" smtClean="0"/>
              <a:t>.</a:t>
            </a:r>
          </a:p>
          <a:p>
            <a:r>
              <a:rPr lang="en-AU" dirty="0" smtClean="0"/>
              <a:t>Visitors who do not load onto their coach at ACS will move on foot via Artillery Road to Chunuk Bair or any other sites they may wish to visit.</a:t>
            </a:r>
          </a:p>
          <a:p>
            <a:r>
              <a:rPr lang="en-AU" dirty="0" smtClean="0"/>
              <a:t>Second Ridge Road will be closed to vehicle traffic after the Dawn Service until after the conclusion of the Chunuk Bair service.</a:t>
            </a:r>
          </a:p>
          <a:p>
            <a:r>
              <a:rPr lang="en-AU" dirty="0"/>
              <a:t>Please visit </a:t>
            </a:r>
            <a:r>
              <a:rPr lang="en-AU" dirty="0">
                <a:hlinkClick r:id="rId3"/>
              </a:rPr>
              <a:t>http://ww100.govt.nz/anzac-day-2016-gallipoli</a:t>
            </a:r>
            <a:r>
              <a:rPr lang="en-AU" dirty="0"/>
              <a:t> for further information on the NZ service.</a:t>
            </a:r>
          </a:p>
          <a:p>
            <a:endParaRPr lang="en-AU" dirty="0" smtClean="0"/>
          </a:p>
        </p:txBody>
      </p:sp>
    </p:spTree>
    <p:extLst>
      <p:ext uri="{BB962C8B-B14F-4D97-AF65-F5344CB8AC3E}">
        <p14:creationId xmlns:p14="http://schemas.microsoft.com/office/powerpoint/2010/main" val="4231779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74357"/>
          </a:xfrm>
        </p:spPr>
        <p:txBody>
          <a:bodyPr/>
          <a:lstStyle/>
          <a:p>
            <a:r>
              <a:rPr lang="en-AU" dirty="0" smtClean="0"/>
              <a:t>Key Messages</a:t>
            </a:r>
            <a:endParaRPr lang="en-AU" dirty="0"/>
          </a:p>
        </p:txBody>
      </p:sp>
      <p:sp>
        <p:nvSpPr>
          <p:cNvPr id="3" name="Content Placeholder 2"/>
          <p:cNvSpPr>
            <a:spLocks noGrp="1"/>
          </p:cNvSpPr>
          <p:nvPr>
            <p:ph idx="1"/>
          </p:nvPr>
        </p:nvSpPr>
        <p:spPr>
          <a:xfrm>
            <a:off x="838200" y="947351"/>
            <a:ext cx="10515600" cy="5593492"/>
          </a:xfrm>
        </p:spPr>
        <p:txBody>
          <a:bodyPr>
            <a:normAutofit fontScale="70000" lnSpcReduction="20000"/>
          </a:bodyPr>
          <a:lstStyle/>
          <a:p>
            <a:r>
              <a:rPr lang="en-AU" dirty="0" smtClean="0"/>
              <a:t>There will be no ballot in 2016 for attendance at the Gallipoli commemorations.</a:t>
            </a:r>
          </a:p>
          <a:p>
            <a:r>
              <a:rPr lang="en-AU" dirty="0" smtClean="0"/>
              <a:t>The Gallipoli Anzac Day Dawn Service will continue.</a:t>
            </a:r>
          </a:p>
          <a:p>
            <a:r>
              <a:rPr lang="en-AU" dirty="0" smtClean="0"/>
              <a:t>The Lone Pine service will be conducted on the 6</a:t>
            </a:r>
            <a:r>
              <a:rPr lang="en-AU" baseline="30000" dirty="0" smtClean="0"/>
              <a:t>th</a:t>
            </a:r>
            <a:r>
              <a:rPr lang="en-AU" dirty="0" smtClean="0"/>
              <a:t> of August not the 25 April.</a:t>
            </a:r>
          </a:p>
          <a:p>
            <a:r>
              <a:rPr lang="en-AU" dirty="0" smtClean="0"/>
              <a:t>Chunuk Bair will continue</a:t>
            </a:r>
          </a:p>
          <a:p>
            <a:r>
              <a:rPr lang="en-AU" dirty="0" smtClean="0"/>
              <a:t>We encourage visitors and tour providers to register their attendance via the DVA website to receive important advice and updates.</a:t>
            </a:r>
          </a:p>
          <a:p>
            <a:r>
              <a:rPr lang="en-AU" dirty="0" smtClean="0"/>
              <a:t>As always, given that visitors are exposed to the elements for up to 24 hours, please ensure that your visitors come appropriately prepared with warm, wet weather gear, beanies and clothing appropriate for rain, and severe cold.</a:t>
            </a:r>
          </a:p>
          <a:p>
            <a:r>
              <a:rPr lang="en-AU" dirty="0" smtClean="0"/>
              <a:t>Ensure that visitors have their gear for overnight (including their warm and wet weather clothing and any medication) ready in a daypack before their arrival at Mimoza Park Carpark in order not to slow down the arrival process.</a:t>
            </a:r>
          </a:p>
          <a:p>
            <a:r>
              <a:rPr lang="en-AU" dirty="0" smtClean="0"/>
              <a:t>Additional information will be on the DVA website (</a:t>
            </a:r>
            <a:r>
              <a:rPr lang="en-AU" dirty="0" smtClean="0">
                <a:hlinkClick r:id="rId3"/>
              </a:rPr>
              <a:t>www.dva.gov.au</a:t>
            </a:r>
            <a:r>
              <a:rPr lang="en-AU" dirty="0" smtClean="0"/>
              <a:t> and follow the links via the commemorations page or direct link at </a:t>
            </a:r>
            <a:r>
              <a:rPr lang="en-AU" dirty="0" smtClean="0">
                <a:hlinkClick r:id="rId4"/>
              </a:rPr>
              <a:t>http://www.dva.gov.au/commemorations-memorials-and-war-graves/anniversaries-and-commemorative-events/anzac-day-Gallipoli</a:t>
            </a:r>
            <a:r>
              <a:rPr lang="en-AU" dirty="0" smtClean="0"/>
              <a:t>) and tour providers should encourage their visitors to review the information on this website and register on this site.</a:t>
            </a:r>
          </a:p>
          <a:p>
            <a:r>
              <a:rPr lang="en-AU" dirty="0" smtClean="0"/>
              <a:t>Visitors should also ensure they register on the DFAT Smart traveller website.</a:t>
            </a:r>
          </a:p>
          <a:p>
            <a:r>
              <a:rPr lang="en-AU" dirty="0" smtClean="0"/>
              <a:t>Ensure visitors are aware of the conditions of entry and prohibited items which are advised on the DVA website.</a:t>
            </a:r>
            <a:endParaRPr lang="en-AU" dirty="0"/>
          </a:p>
        </p:txBody>
      </p:sp>
    </p:spTree>
    <p:extLst>
      <p:ext uri="{BB962C8B-B14F-4D97-AF65-F5344CB8AC3E}">
        <p14:creationId xmlns:p14="http://schemas.microsoft.com/office/powerpoint/2010/main" val="2834349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1136</TotalTime>
  <Words>1824</Words>
  <Application>Microsoft Office PowerPoint</Application>
  <PresentationFormat>Geniş ekran</PresentationFormat>
  <Paragraphs>79</Paragraphs>
  <Slides>9</Slides>
  <Notes>8</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9</vt:i4>
      </vt:variant>
    </vt:vector>
  </HeadingPairs>
  <TitlesOfParts>
    <vt:vector size="13" baseType="lpstr">
      <vt:lpstr>Arial</vt:lpstr>
      <vt:lpstr>Calibri</vt:lpstr>
      <vt:lpstr>Calibri Light</vt:lpstr>
      <vt:lpstr>Office Theme</vt:lpstr>
      <vt:lpstr>GALLIPOLI ANZAC DAY DAWN SERVICE 25 APRIL 2016</vt:lpstr>
      <vt:lpstr>Overview</vt:lpstr>
      <vt:lpstr>Changes in 2016</vt:lpstr>
      <vt:lpstr>Ministers Wreath laying Lone Pine – 24th April</vt:lpstr>
      <vt:lpstr>Lone Pine Service – 6 August</vt:lpstr>
      <vt:lpstr>Visitors Arrival </vt:lpstr>
      <vt:lpstr>Coach loading at ACS</vt:lpstr>
      <vt:lpstr>NZ Service and post Dawn Service road closures</vt:lpstr>
      <vt:lpstr>Key Messages</vt:lpstr>
    </vt:vector>
  </TitlesOfParts>
  <Company>Australian Government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GALLIPOLI ANZAC DAY SERVICES 25 APRIL 2016</dc:title>
  <dc:creator>Van Konkelenberg, Jude</dc:creator>
  <cp:lastModifiedBy>neyir.utugen</cp:lastModifiedBy>
  <cp:revision>49</cp:revision>
  <cp:lastPrinted>2016-04-17T13:25:49Z</cp:lastPrinted>
  <dcterms:created xsi:type="dcterms:W3CDTF">2016-01-17T22:59:47Z</dcterms:created>
  <dcterms:modified xsi:type="dcterms:W3CDTF">2016-04-18T13:00:56Z</dcterms:modified>
</cp:coreProperties>
</file>