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58" r:id="rId5"/>
    <p:sldId id="262" r:id="rId6"/>
    <p:sldId id="259" r:id="rId7"/>
    <p:sldId id="265" r:id="rId8"/>
    <p:sldId id="266" r:id="rId9"/>
    <p:sldId id="260" r:id="rId10"/>
    <p:sldId id="261" r:id="rId11"/>
    <p:sldId id="263"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12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B1BFF1EA-2C7A-47B1-8261-CD431137C163}" type="datetimeFigureOut">
              <a:rPr lang="en-AU" smtClean="0"/>
              <a:t>5/03/2015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AA044EF-73AB-442C-B987-6AE71D54407D}" type="slidenum">
              <a:rPr lang="en-AU" smtClean="0"/>
              <a:t>‹#›</a:t>
            </a:fld>
            <a:endParaRPr lang="en-AU"/>
          </a:p>
        </p:txBody>
      </p:sp>
    </p:spTree>
    <p:extLst>
      <p:ext uri="{BB962C8B-B14F-4D97-AF65-F5344CB8AC3E}">
        <p14:creationId xmlns:p14="http://schemas.microsoft.com/office/powerpoint/2010/main" val="3624176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B1BFF1EA-2C7A-47B1-8261-CD431137C163}" type="datetimeFigureOut">
              <a:rPr lang="en-AU" smtClean="0"/>
              <a:t>5/03/2015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AA044EF-73AB-442C-B987-6AE71D54407D}" type="slidenum">
              <a:rPr lang="en-AU" smtClean="0"/>
              <a:t>‹#›</a:t>
            </a:fld>
            <a:endParaRPr lang="en-AU"/>
          </a:p>
        </p:txBody>
      </p:sp>
    </p:spTree>
    <p:extLst>
      <p:ext uri="{BB962C8B-B14F-4D97-AF65-F5344CB8AC3E}">
        <p14:creationId xmlns:p14="http://schemas.microsoft.com/office/powerpoint/2010/main" val="1792591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B1BFF1EA-2C7A-47B1-8261-CD431137C163}" type="datetimeFigureOut">
              <a:rPr lang="en-AU" smtClean="0"/>
              <a:t>5/03/2015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AA044EF-73AB-442C-B987-6AE71D54407D}" type="slidenum">
              <a:rPr lang="en-AU" smtClean="0"/>
              <a:t>‹#›</a:t>
            </a:fld>
            <a:endParaRPr lang="en-AU"/>
          </a:p>
        </p:txBody>
      </p:sp>
    </p:spTree>
    <p:extLst>
      <p:ext uri="{BB962C8B-B14F-4D97-AF65-F5344CB8AC3E}">
        <p14:creationId xmlns:p14="http://schemas.microsoft.com/office/powerpoint/2010/main" val="1448778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B1BFF1EA-2C7A-47B1-8261-CD431137C163}" type="datetimeFigureOut">
              <a:rPr lang="en-AU" smtClean="0"/>
              <a:t>5/03/2015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AA044EF-73AB-442C-B987-6AE71D54407D}" type="slidenum">
              <a:rPr lang="en-AU" smtClean="0"/>
              <a:t>‹#›</a:t>
            </a:fld>
            <a:endParaRPr lang="en-AU"/>
          </a:p>
        </p:txBody>
      </p:sp>
    </p:spTree>
    <p:extLst>
      <p:ext uri="{BB962C8B-B14F-4D97-AF65-F5344CB8AC3E}">
        <p14:creationId xmlns:p14="http://schemas.microsoft.com/office/powerpoint/2010/main" val="338323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BFF1EA-2C7A-47B1-8261-CD431137C163}" type="datetimeFigureOut">
              <a:rPr lang="en-AU" smtClean="0"/>
              <a:t>5/03/2015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AA044EF-73AB-442C-B987-6AE71D54407D}" type="slidenum">
              <a:rPr lang="en-AU" smtClean="0"/>
              <a:t>‹#›</a:t>
            </a:fld>
            <a:endParaRPr lang="en-AU"/>
          </a:p>
        </p:txBody>
      </p:sp>
    </p:spTree>
    <p:extLst>
      <p:ext uri="{BB962C8B-B14F-4D97-AF65-F5344CB8AC3E}">
        <p14:creationId xmlns:p14="http://schemas.microsoft.com/office/powerpoint/2010/main" val="1851591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B1BFF1EA-2C7A-47B1-8261-CD431137C163}" type="datetimeFigureOut">
              <a:rPr lang="en-AU" smtClean="0"/>
              <a:t>5/03/2015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AA044EF-73AB-442C-B987-6AE71D54407D}" type="slidenum">
              <a:rPr lang="en-AU" smtClean="0"/>
              <a:t>‹#›</a:t>
            </a:fld>
            <a:endParaRPr lang="en-AU"/>
          </a:p>
        </p:txBody>
      </p:sp>
    </p:spTree>
    <p:extLst>
      <p:ext uri="{BB962C8B-B14F-4D97-AF65-F5344CB8AC3E}">
        <p14:creationId xmlns:p14="http://schemas.microsoft.com/office/powerpoint/2010/main" val="3365482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B1BFF1EA-2C7A-47B1-8261-CD431137C163}" type="datetimeFigureOut">
              <a:rPr lang="en-AU" smtClean="0"/>
              <a:t>5/03/2015</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9AA044EF-73AB-442C-B987-6AE71D54407D}" type="slidenum">
              <a:rPr lang="en-AU" smtClean="0"/>
              <a:t>‹#›</a:t>
            </a:fld>
            <a:endParaRPr lang="en-AU"/>
          </a:p>
        </p:txBody>
      </p:sp>
    </p:spTree>
    <p:extLst>
      <p:ext uri="{BB962C8B-B14F-4D97-AF65-F5344CB8AC3E}">
        <p14:creationId xmlns:p14="http://schemas.microsoft.com/office/powerpoint/2010/main" val="3330146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B1BFF1EA-2C7A-47B1-8261-CD431137C163}" type="datetimeFigureOut">
              <a:rPr lang="en-AU" smtClean="0"/>
              <a:t>5/03/2015</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9AA044EF-73AB-442C-B987-6AE71D54407D}" type="slidenum">
              <a:rPr lang="en-AU" smtClean="0"/>
              <a:t>‹#›</a:t>
            </a:fld>
            <a:endParaRPr lang="en-AU"/>
          </a:p>
        </p:txBody>
      </p:sp>
    </p:spTree>
    <p:extLst>
      <p:ext uri="{BB962C8B-B14F-4D97-AF65-F5344CB8AC3E}">
        <p14:creationId xmlns:p14="http://schemas.microsoft.com/office/powerpoint/2010/main" val="2205077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BFF1EA-2C7A-47B1-8261-CD431137C163}" type="datetimeFigureOut">
              <a:rPr lang="en-AU" smtClean="0"/>
              <a:t>5/03/2015</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9AA044EF-73AB-442C-B987-6AE71D54407D}" type="slidenum">
              <a:rPr lang="en-AU" smtClean="0"/>
              <a:t>‹#›</a:t>
            </a:fld>
            <a:endParaRPr lang="en-AU"/>
          </a:p>
        </p:txBody>
      </p:sp>
    </p:spTree>
    <p:extLst>
      <p:ext uri="{BB962C8B-B14F-4D97-AF65-F5344CB8AC3E}">
        <p14:creationId xmlns:p14="http://schemas.microsoft.com/office/powerpoint/2010/main" val="2657029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BFF1EA-2C7A-47B1-8261-CD431137C163}" type="datetimeFigureOut">
              <a:rPr lang="en-AU" smtClean="0"/>
              <a:t>5/03/2015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AA044EF-73AB-442C-B987-6AE71D54407D}" type="slidenum">
              <a:rPr lang="en-AU" smtClean="0"/>
              <a:t>‹#›</a:t>
            </a:fld>
            <a:endParaRPr lang="en-AU"/>
          </a:p>
        </p:txBody>
      </p:sp>
    </p:spTree>
    <p:extLst>
      <p:ext uri="{BB962C8B-B14F-4D97-AF65-F5344CB8AC3E}">
        <p14:creationId xmlns:p14="http://schemas.microsoft.com/office/powerpoint/2010/main" val="3776099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BFF1EA-2C7A-47B1-8261-CD431137C163}" type="datetimeFigureOut">
              <a:rPr lang="en-AU" smtClean="0"/>
              <a:t>5/03/2015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AA044EF-73AB-442C-B987-6AE71D54407D}" type="slidenum">
              <a:rPr lang="en-AU" smtClean="0"/>
              <a:t>‹#›</a:t>
            </a:fld>
            <a:endParaRPr lang="en-AU"/>
          </a:p>
        </p:txBody>
      </p:sp>
    </p:spTree>
    <p:extLst>
      <p:ext uri="{BB962C8B-B14F-4D97-AF65-F5344CB8AC3E}">
        <p14:creationId xmlns:p14="http://schemas.microsoft.com/office/powerpoint/2010/main" val="3409999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BFF1EA-2C7A-47B1-8261-CD431137C163}" type="datetimeFigureOut">
              <a:rPr lang="en-AU" smtClean="0"/>
              <a:t>5/03/2015</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A044EF-73AB-442C-B987-6AE71D54407D}" type="slidenum">
              <a:rPr lang="en-AU" smtClean="0"/>
              <a:t>‹#›</a:t>
            </a:fld>
            <a:endParaRPr lang="en-AU"/>
          </a:p>
        </p:txBody>
      </p:sp>
    </p:spTree>
    <p:extLst>
      <p:ext uri="{BB962C8B-B14F-4D97-AF65-F5344CB8AC3E}">
        <p14:creationId xmlns:p14="http://schemas.microsoft.com/office/powerpoint/2010/main" val="3432193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AU" sz="2400" dirty="0" smtClean="0"/>
              <a:t/>
            </a:r>
            <a:br>
              <a:rPr lang="en-AU" sz="2400" dirty="0" smtClean="0"/>
            </a:br>
            <a:r>
              <a:rPr lang="en-AU" sz="2400" dirty="0"/>
              <a:t/>
            </a:r>
            <a:br>
              <a:rPr lang="en-AU" sz="2400" dirty="0"/>
            </a:br>
            <a:r>
              <a:rPr lang="en-AU" sz="2400" dirty="0" smtClean="0"/>
              <a:t/>
            </a:r>
            <a:br>
              <a:rPr lang="en-AU" sz="2400" dirty="0" smtClean="0"/>
            </a:br>
            <a:r>
              <a:rPr lang="en-AU" sz="2400" dirty="0"/>
              <a:t/>
            </a:r>
            <a:br>
              <a:rPr lang="en-AU" sz="2400" dirty="0"/>
            </a:br>
            <a:r>
              <a:rPr lang="en-AU" sz="3100" b="1" dirty="0" smtClean="0"/>
              <a:t>Tour Providers </a:t>
            </a:r>
            <a:r>
              <a:rPr lang="en-AU" sz="3100" b="1" dirty="0" smtClean="0"/>
              <a:t>Briefing – March 2015</a:t>
            </a:r>
            <a:r>
              <a:rPr lang="en-AU" sz="3100" b="1" dirty="0" smtClean="0"/>
              <a:t/>
            </a:r>
            <a:br>
              <a:rPr lang="en-AU" sz="3100" b="1" dirty="0" smtClean="0"/>
            </a:br>
            <a:r>
              <a:rPr lang="en-AU" sz="3100" b="1" dirty="0" smtClean="0"/>
              <a:t>ANZAC DAY – Gallipoli 2015</a:t>
            </a:r>
            <a:endParaRPr lang="en-AU" sz="3100" b="1"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98919" y="1340768"/>
            <a:ext cx="2883421" cy="15315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83677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2400" b="1" dirty="0" smtClean="0"/>
              <a:t>TRANSITION BETWEEN ACS AND LONE PINE/CHUNUK BAIR</a:t>
            </a:r>
            <a:endParaRPr lang="en-AU" sz="2400" b="1" dirty="0"/>
          </a:p>
        </p:txBody>
      </p:sp>
      <p:sp>
        <p:nvSpPr>
          <p:cNvPr id="3" name="Content Placeholder 2"/>
          <p:cNvSpPr>
            <a:spLocks noGrp="1"/>
          </p:cNvSpPr>
          <p:nvPr>
            <p:ph sz="half" idx="1"/>
          </p:nvPr>
        </p:nvSpPr>
        <p:spPr/>
        <p:txBody>
          <a:bodyPr>
            <a:normAutofit fontScale="55000" lnSpcReduction="20000"/>
          </a:bodyPr>
          <a:lstStyle/>
          <a:p>
            <a:r>
              <a:rPr lang="en-AU" dirty="0" smtClean="0"/>
              <a:t>After the Dawn Service the site will be cleared systematically by areas for safety reasons.  Grassed areas will be cleared first, then the stands, with assisted mobility vehicle movements staged throughout the process.  The announcer will give instructions on when visitors can leave each area.</a:t>
            </a:r>
          </a:p>
          <a:p>
            <a:pPr marL="0" indent="0">
              <a:buNone/>
            </a:pPr>
            <a:endParaRPr lang="en-AU" dirty="0" smtClean="0"/>
          </a:p>
          <a:p>
            <a:r>
              <a:rPr lang="en-AU" dirty="0" smtClean="0"/>
              <a:t>It is important that visitors not create bottle-necks (particularly around the southern entry point) but proceed to Lone Pine and </a:t>
            </a:r>
            <a:r>
              <a:rPr lang="en-AU" dirty="0" err="1" smtClean="0"/>
              <a:t>Chunuk</a:t>
            </a:r>
            <a:r>
              <a:rPr lang="en-AU" dirty="0" smtClean="0"/>
              <a:t> Bair in an orderly fashion.</a:t>
            </a:r>
          </a:p>
          <a:p>
            <a:pPr marL="0" indent="0">
              <a:buNone/>
            </a:pPr>
            <a:endParaRPr lang="en-AU" dirty="0" smtClean="0"/>
          </a:p>
          <a:p>
            <a:r>
              <a:rPr lang="en-AU" dirty="0" smtClean="0"/>
              <a:t>As in previous years, apart from visitors with assisted mobility passes, all visitors will walk from ACS south to Artillery Road, climb Artillery Road and then enter Lone Pine (Australian visitors) or bypass Lone Pine and continue up second Ridge Road to </a:t>
            </a:r>
            <a:r>
              <a:rPr lang="en-AU" dirty="0" err="1" smtClean="0"/>
              <a:t>Chunuk</a:t>
            </a:r>
            <a:r>
              <a:rPr lang="en-AU" dirty="0" smtClean="0"/>
              <a:t> Bair (New Zealand visitors).</a:t>
            </a:r>
            <a:endParaRPr lang="en-AU" dirty="0"/>
          </a:p>
        </p:txBody>
      </p:sp>
      <p:sp>
        <p:nvSpPr>
          <p:cNvPr id="4" name="Content Placeholder 3"/>
          <p:cNvSpPr>
            <a:spLocks noGrp="1"/>
          </p:cNvSpPr>
          <p:nvPr>
            <p:ph sz="half" idx="2"/>
          </p:nvPr>
        </p:nvSpPr>
        <p:spPr/>
        <p:txBody>
          <a:bodyPr>
            <a:normAutofit fontScale="55000" lnSpcReduction="20000"/>
          </a:bodyPr>
          <a:lstStyle/>
          <a:p>
            <a:r>
              <a:rPr lang="en-AU" dirty="0" smtClean="0"/>
              <a:t>As well as assisted mobility movements a small capacity for additional uplift of visitors by vehicle will be in place at Artillery Road south of the Anzac Commemorative Site.  This will be prioritised for visitors most at need and visitors are encouraged to walk to Lone Pine and </a:t>
            </a:r>
            <a:r>
              <a:rPr lang="en-AU" dirty="0" err="1" smtClean="0"/>
              <a:t>Chunuk</a:t>
            </a:r>
            <a:r>
              <a:rPr lang="en-AU" dirty="0" smtClean="0"/>
              <a:t> </a:t>
            </a:r>
            <a:r>
              <a:rPr lang="en-AU" dirty="0"/>
              <a:t>B</a:t>
            </a:r>
            <a:r>
              <a:rPr lang="en-AU" dirty="0" smtClean="0"/>
              <a:t>air if able to do so.  Visitors who utilise this service should note that these vehicles will not depart until after all Assisted Mobility vehicles have passed and there is a risk they may not arrive at Lone Pine or </a:t>
            </a:r>
            <a:r>
              <a:rPr lang="en-AU" dirty="0" err="1" smtClean="0"/>
              <a:t>Chunuk</a:t>
            </a:r>
            <a:r>
              <a:rPr lang="en-AU" dirty="0" smtClean="0"/>
              <a:t> Bair before the start of these services due to the limited window to conduct movements due to road closures.</a:t>
            </a:r>
            <a:endParaRPr lang="en-AU" dirty="0"/>
          </a:p>
        </p:txBody>
      </p:sp>
    </p:spTree>
    <p:extLst>
      <p:ext uri="{BB962C8B-B14F-4D97-AF65-F5344CB8AC3E}">
        <p14:creationId xmlns:p14="http://schemas.microsoft.com/office/powerpoint/2010/main" val="2943398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Departure after the Lone Pine/</a:t>
            </a:r>
            <a:r>
              <a:rPr lang="en-AU" dirty="0" err="1" smtClean="0"/>
              <a:t>Chunuk</a:t>
            </a:r>
            <a:r>
              <a:rPr lang="en-AU" dirty="0" smtClean="0"/>
              <a:t> Bair Service</a:t>
            </a:r>
            <a:endParaRPr lang="en-AU" dirty="0"/>
          </a:p>
        </p:txBody>
      </p:sp>
      <p:sp>
        <p:nvSpPr>
          <p:cNvPr id="3" name="Content Placeholder 2"/>
          <p:cNvSpPr>
            <a:spLocks noGrp="1"/>
          </p:cNvSpPr>
          <p:nvPr>
            <p:ph sz="half" idx="1"/>
          </p:nvPr>
        </p:nvSpPr>
        <p:spPr/>
        <p:txBody>
          <a:bodyPr>
            <a:normAutofit fontScale="47500" lnSpcReduction="20000"/>
          </a:bodyPr>
          <a:lstStyle/>
          <a:p>
            <a:r>
              <a:rPr lang="en-AU" dirty="0" smtClean="0"/>
              <a:t>After the Lone Pine Service visitors will be asked to remain in the Lone Pine site until after the </a:t>
            </a:r>
            <a:r>
              <a:rPr lang="en-AU" dirty="0" err="1" smtClean="0"/>
              <a:t>Chunuk</a:t>
            </a:r>
            <a:r>
              <a:rPr lang="en-AU" dirty="0" smtClean="0"/>
              <a:t> Bair Service when coaches will be released to pick up visitors.  As in 2013 and 2014 visitors will be called to coach points on the arrival of their bus at the coach point.  This is the safest and most efficient method of managing the departure of visitors.</a:t>
            </a:r>
          </a:p>
          <a:p>
            <a:endParaRPr lang="en-AU" dirty="0" smtClean="0"/>
          </a:p>
          <a:p>
            <a:r>
              <a:rPr lang="en-AU" dirty="0" smtClean="0"/>
              <a:t>Coaches/buses WILL NOT BE able to access Second Ridge Road prior to this time as it will severely disrupt the orderly management of the loading process.</a:t>
            </a:r>
          </a:p>
          <a:p>
            <a:endParaRPr lang="en-AU" dirty="0" smtClean="0"/>
          </a:p>
          <a:p>
            <a:r>
              <a:rPr lang="en-AU" dirty="0" smtClean="0"/>
              <a:t>Visitors WILL NOT be allowed to leave the commemorative sites to move up or down Second Ridge Road to meet their coach: this is particularly dangerous due to the amount of traffic and the changed demographics of the visitors.</a:t>
            </a:r>
          </a:p>
          <a:p>
            <a:pPr marL="0" indent="0">
              <a:buNone/>
            </a:pPr>
            <a:endParaRPr lang="en-AU" dirty="0" smtClean="0"/>
          </a:p>
          <a:p>
            <a:r>
              <a:rPr lang="en-AU" dirty="0" smtClean="0"/>
              <a:t>Visitors at Lone Pine will not be able to move to </a:t>
            </a:r>
            <a:r>
              <a:rPr lang="en-AU" dirty="0" err="1" smtClean="0"/>
              <a:t>Chunuk</a:t>
            </a:r>
            <a:r>
              <a:rPr lang="en-AU" dirty="0" smtClean="0"/>
              <a:t> Bair to meet with their coach – coaches will bypass Lone Pine on the way and visitors can be collected from the coach queues via the normal loading process.</a:t>
            </a:r>
            <a:endParaRPr lang="en-AU" dirty="0"/>
          </a:p>
        </p:txBody>
      </p:sp>
      <p:sp>
        <p:nvSpPr>
          <p:cNvPr id="4" name="Content Placeholder 3"/>
          <p:cNvSpPr>
            <a:spLocks noGrp="1"/>
          </p:cNvSpPr>
          <p:nvPr>
            <p:ph sz="half" idx="2"/>
          </p:nvPr>
        </p:nvSpPr>
        <p:spPr/>
        <p:txBody>
          <a:bodyPr>
            <a:normAutofit fontScale="47500" lnSpcReduction="20000"/>
          </a:bodyPr>
          <a:lstStyle/>
          <a:p>
            <a:r>
              <a:rPr lang="en-AU" dirty="0" smtClean="0"/>
              <a:t>Visitors at </a:t>
            </a:r>
            <a:r>
              <a:rPr lang="en-AU" dirty="0" err="1" smtClean="0"/>
              <a:t>Chunuk</a:t>
            </a:r>
            <a:r>
              <a:rPr lang="en-AU" dirty="0" smtClean="0"/>
              <a:t> Bair will depart via the normal loading process at that location.</a:t>
            </a:r>
          </a:p>
          <a:p>
            <a:pPr marL="0" indent="0">
              <a:buNone/>
            </a:pPr>
            <a:endParaRPr lang="en-AU" dirty="0" smtClean="0"/>
          </a:p>
          <a:p>
            <a:r>
              <a:rPr lang="en-AU" dirty="0" smtClean="0"/>
              <a:t>Visitors can also depart down Artillery Road after the Lone Pine service to meet their coach.  Again, this is not recommended due to the changed demographic profile and the risk to visitors.  Should this exit route be taken tour operators are responsible for the safety of their visitors.  Visitors will not be allowed to board their coaches at the base of Artillery Road.  At the base of Artillery Road government shuttles will take visitors to </a:t>
            </a:r>
            <a:r>
              <a:rPr lang="en-AU" dirty="0" err="1" smtClean="0"/>
              <a:t>Kabatepe</a:t>
            </a:r>
            <a:r>
              <a:rPr lang="en-AU" dirty="0" smtClean="0"/>
              <a:t> </a:t>
            </a:r>
            <a:r>
              <a:rPr lang="en-AU" dirty="0" err="1" smtClean="0"/>
              <a:t>Otopark</a:t>
            </a:r>
            <a:r>
              <a:rPr lang="en-AU" dirty="0" smtClean="0"/>
              <a:t>/</a:t>
            </a:r>
            <a:r>
              <a:rPr lang="en-AU" dirty="0" err="1" smtClean="0"/>
              <a:t>Mimoza</a:t>
            </a:r>
            <a:r>
              <a:rPr lang="en-AU" dirty="0" smtClean="0"/>
              <a:t> which is a safer area for coach loading.  Tour providers will need to ensure the safety of visitors using this departure method and will need to ensure that their visitors are collected from </a:t>
            </a:r>
            <a:r>
              <a:rPr lang="en-AU" dirty="0" err="1" smtClean="0"/>
              <a:t>Kabatepe</a:t>
            </a:r>
            <a:r>
              <a:rPr lang="en-AU" dirty="0" smtClean="0"/>
              <a:t>.</a:t>
            </a:r>
          </a:p>
          <a:p>
            <a:pPr marL="0" indent="0">
              <a:buNone/>
            </a:pPr>
            <a:endParaRPr lang="en-AU" dirty="0" smtClean="0"/>
          </a:p>
          <a:p>
            <a:r>
              <a:rPr lang="en-AU" dirty="0" smtClean="0"/>
              <a:t>Coaches will be held north of the Anzac Commemorative Site until we are confident all visitors who have moved down Artillery Road are safely transferred to </a:t>
            </a:r>
            <a:r>
              <a:rPr lang="en-AU" dirty="0" err="1" smtClean="0"/>
              <a:t>Mimoza</a:t>
            </a:r>
            <a:r>
              <a:rPr lang="en-AU" dirty="0" smtClean="0"/>
              <a:t>/</a:t>
            </a:r>
            <a:r>
              <a:rPr lang="en-AU" dirty="0" err="1" smtClean="0"/>
              <a:t>Kabatepe</a:t>
            </a:r>
            <a:r>
              <a:rPr lang="en-AU" dirty="0" smtClean="0"/>
              <a:t>.</a:t>
            </a:r>
          </a:p>
          <a:p>
            <a:endParaRPr lang="en-AU" dirty="0" smtClean="0"/>
          </a:p>
          <a:p>
            <a:endParaRPr lang="en-AU" dirty="0"/>
          </a:p>
        </p:txBody>
      </p:sp>
    </p:spTree>
    <p:extLst>
      <p:ext uri="{BB962C8B-B14F-4D97-AF65-F5344CB8AC3E}">
        <p14:creationId xmlns:p14="http://schemas.microsoft.com/office/powerpoint/2010/main" val="30286149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332656"/>
            <a:ext cx="8229600" cy="4525963"/>
          </a:xfrm>
        </p:spPr>
        <p:txBody>
          <a:bodyPr>
            <a:normAutofit fontScale="55000" lnSpcReduction="20000"/>
          </a:bodyPr>
          <a:lstStyle/>
          <a:p>
            <a:pPr marL="0" indent="0" algn="ctr">
              <a:buNone/>
            </a:pPr>
            <a:r>
              <a:rPr lang="en-AU" sz="3800" b="1" dirty="0">
                <a:latin typeface="+mj-lt"/>
                <a:ea typeface="+mj-ea"/>
                <a:cs typeface="+mj-cs"/>
              </a:rPr>
              <a:t>Recent Developments in Turkey</a:t>
            </a:r>
          </a:p>
          <a:p>
            <a:pPr marL="0" indent="0">
              <a:buNone/>
            </a:pPr>
            <a:endParaRPr lang="en-AU" dirty="0" smtClean="0"/>
          </a:p>
          <a:p>
            <a:r>
              <a:rPr lang="en-AU" dirty="0" smtClean="0"/>
              <a:t>The Mayor of Canakkale supported by the Canakkale Governors’ Office will host an open, public event for tourists without an attendance pass to the official service on 25 April 2015; “Freedom Park, Canakkale.” Further details, check with the Mayors office.</a:t>
            </a:r>
            <a:endParaRPr lang="en-AU" dirty="0"/>
          </a:p>
          <a:p>
            <a:pPr marL="0" indent="0">
              <a:buNone/>
            </a:pPr>
            <a:endParaRPr lang="en-AU" dirty="0"/>
          </a:p>
          <a:p>
            <a:r>
              <a:rPr lang="en-AU" dirty="0" smtClean="0"/>
              <a:t>We would encourage you to follow the </a:t>
            </a:r>
            <a:r>
              <a:rPr lang="en-AU" dirty="0" err="1" smtClean="0"/>
              <a:t>Gestas</a:t>
            </a:r>
            <a:r>
              <a:rPr lang="en-AU" dirty="0" smtClean="0"/>
              <a:t> website for updates on their ferry service in April.</a:t>
            </a:r>
          </a:p>
          <a:p>
            <a:endParaRPr lang="en-AU" dirty="0" smtClean="0"/>
          </a:p>
          <a:p>
            <a:r>
              <a:rPr lang="en-AU" dirty="0" smtClean="0"/>
              <a:t>For those operators with Australian only buses, we would be grateful to learn if you intend to load coaches from the base of Artillery Road post Lone Pine service.</a:t>
            </a:r>
          </a:p>
          <a:p>
            <a:pPr marL="0" indent="0">
              <a:buNone/>
            </a:pPr>
            <a:endParaRPr lang="en-AU" dirty="0" smtClean="0"/>
          </a:p>
          <a:p>
            <a:r>
              <a:rPr lang="en-AU" dirty="0" smtClean="0"/>
              <a:t>We will return to provide a briefing on Wednesday 15 April 2015 for final details on the event.</a:t>
            </a:r>
            <a:endParaRPr lang="en-AU" dirty="0"/>
          </a:p>
          <a:p>
            <a:endParaRPr lang="en-GB" dirty="0"/>
          </a:p>
        </p:txBody>
      </p:sp>
    </p:spTree>
    <p:extLst>
      <p:ext uri="{BB962C8B-B14F-4D97-AF65-F5344CB8AC3E}">
        <p14:creationId xmlns:p14="http://schemas.microsoft.com/office/powerpoint/2010/main" val="2173647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268760"/>
            <a:ext cx="7772400" cy="1470025"/>
          </a:xfrm>
        </p:spPr>
        <p:txBody>
          <a:bodyPr/>
          <a:lstStyle/>
          <a:p>
            <a:r>
              <a:rPr lang="en-AU" dirty="0" smtClean="0"/>
              <a:t>For further information</a:t>
            </a:r>
            <a:endParaRPr lang="en-AU" dirty="0"/>
          </a:p>
        </p:txBody>
      </p:sp>
      <p:sp>
        <p:nvSpPr>
          <p:cNvPr id="3" name="Subtitle 2"/>
          <p:cNvSpPr>
            <a:spLocks noGrp="1"/>
          </p:cNvSpPr>
          <p:nvPr>
            <p:ph type="subTitle" idx="1"/>
          </p:nvPr>
        </p:nvSpPr>
        <p:spPr>
          <a:xfrm>
            <a:off x="1331640" y="2564904"/>
            <a:ext cx="6400800" cy="1752600"/>
          </a:xfrm>
        </p:spPr>
        <p:txBody>
          <a:bodyPr/>
          <a:lstStyle/>
          <a:p>
            <a:r>
              <a:rPr lang="en-AU" dirty="0" smtClean="0">
                <a:solidFill>
                  <a:schemeClr val="tx1"/>
                </a:solidFill>
              </a:rPr>
              <a:t>www.gallipoli2015.dva.gov.au</a:t>
            </a:r>
            <a:endParaRPr lang="en-AU" dirty="0">
              <a:solidFill>
                <a:schemeClr val="tx1"/>
              </a:solidFill>
            </a:endParaRPr>
          </a:p>
        </p:txBody>
      </p:sp>
    </p:spTree>
    <p:extLst>
      <p:ext uri="{BB962C8B-B14F-4D97-AF65-F5344CB8AC3E}">
        <p14:creationId xmlns:p14="http://schemas.microsoft.com/office/powerpoint/2010/main" val="1594124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6048672"/>
          </a:xfrm>
        </p:spPr>
        <p:txBody>
          <a:bodyPr>
            <a:normAutofit fontScale="85000" lnSpcReduction="10000"/>
          </a:bodyPr>
          <a:lstStyle/>
          <a:p>
            <a:r>
              <a:rPr lang="en-AU" dirty="0" smtClean="0"/>
              <a:t>For the first time the Anzac Day services at Gallipoli require an attendance pass.</a:t>
            </a:r>
          </a:p>
          <a:p>
            <a:pPr marL="0" indent="0">
              <a:buNone/>
            </a:pPr>
            <a:endParaRPr lang="en-AU" dirty="0" smtClean="0"/>
          </a:p>
          <a:p>
            <a:r>
              <a:rPr lang="en-AU" dirty="0" smtClean="0"/>
              <a:t>This has led to a change in the arrival process for visitors</a:t>
            </a:r>
          </a:p>
          <a:p>
            <a:endParaRPr lang="en-AU" dirty="0" smtClean="0"/>
          </a:p>
          <a:p>
            <a:r>
              <a:rPr lang="en-AU" dirty="0" smtClean="0"/>
              <a:t>Other measures will also be taken to manage the site and visitor movement process given the site will be at its absolute limit of safe capacity</a:t>
            </a:r>
          </a:p>
          <a:p>
            <a:endParaRPr lang="en-AU" dirty="0" smtClean="0"/>
          </a:p>
          <a:p>
            <a:r>
              <a:rPr lang="en-AU" dirty="0" smtClean="0"/>
              <a:t>NO pass, NO entry, NO exceptions!</a:t>
            </a:r>
          </a:p>
          <a:p>
            <a:endParaRPr lang="en-AU" dirty="0" smtClean="0"/>
          </a:p>
          <a:p>
            <a:r>
              <a:rPr lang="en-AU" dirty="0" smtClean="0"/>
              <a:t>No non-official commemorations will be permitted on the Gallipoli Peninsula on 24-25 April 2015.</a:t>
            </a:r>
            <a:endParaRPr lang="en-AU" dirty="0"/>
          </a:p>
        </p:txBody>
      </p:sp>
    </p:spTree>
    <p:extLst>
      <p:ext uri="{BB962C8B-B14F-4D97-AF65-F5344CB8AC3E}">
        <p14:creationId xmlns:p14="http://schemas.microsoft.com/office/powerpoint/2010/main" val="2639295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419646"/>
          </a:xfrm>
        </p:spPr>
        <p:txBody>
          <a:bodyPr>
            <a:normAutofit fontScale="90000"/>
          </a:bodyPr>
          <a:lstStyle/>
          <a:p>
            <a:r>
              <a:rPr lang="en-AU" dirty="0" smtClean="0"/>
              <a:t>VISITOR ARRIVAL PROCESS:</a:t>
            </a:r>
            <a:endParaRPr lang="en-AU" dirty="0"/>
          </a:p>
        </p:txBody>
      </p:sp>
      <p:sp>
        <p:nvSpPr>
          <p:cNvPr id="4" name="Text Placeholder 3"/>
          <p:cNvSpPr>
            <a:spLocks noGrp="1"/>
          </p:cNvSpPr>
          <p:nvPr>
            <p:ph type="body" sz="half" idx="2"/>
          </p:nvPr>
        </p:nvSpPr>
        <p:spPr>
          <a:xfrm>
            <a:off x="457200" y="692696"/>
            <a:ext cx="3008313" cy="5760640"/>
          </a:xfrm>
        </p:spPr>
        <p:txBody>
          <a:bodyPr>
            <a:normAutofit fontScale="92500" lnSpcReduction="20000"/>
          </a:bodyPr>
          <a:lstStyle/>
          <a:p>
            <a:pPr marL="342900" indent="-342900">
              <a:buFont typeface="+mj-lt"/>
              <a:buAutoNum type="arabicPeriod"/>
            </a:pPr>
            <a:endParaRPr lang="en-AU" dirty="0" smtClean="0"/>
          </a:p>
          <a:p>
            <a:pPr marL="342900" indent="-342900">
              <a:buFont typeface="+mj-lt"/>
              <a:buAutoNum type="arabicPeriod"/>
            </a:pPr>
            <a:r>
              <a:rPr lang="en-AU" dirty="0" err="1" smtClean="0"/>
              <a:t>Akbas</a:t>
            </a:r>
            <a:r>
              <a:rPr lang="en-AU" dirty="0" smtClean="0"/>
              <a:t>: Coach Registration and first attendance pass screening (9km north of </a:t>
            </a:r>
            <a:r>
              <a:rPr lang="en-AU" dirty="0" err="1" smtClean="0"/>
              <a:t>Kilye</a:t>
            </a:r>
            <a:r>
              <a:rPr lang="en-AU" dirty="0" smtClean="0"/>
              <a:t> </a:t>
            </a:r>
            <a:r>
              <a:rPr lang="en-AU" dirty="0" err="1" smtClean="0"/>
              <a:t>Koyu</a:t>
            </a:r>
            <a:r>
              <a:rPr lang="en-AU" dirty="0" smtClean="0"/>
              <a:t>)</a:t>
            </a:r>
          </a:p>
          <a:p>
            <a:pPr marL="342900" indent="-342900">
              <a:buFont typeface="+mj-lt"/>
              <a:buAutoNum type="arabicPeriod"/>
            </a:pPr>
            <a:r>
              <a:rPr lang="en-AU" dirty="0" smtClean="0"/>
              <a:t>Proceed via </a:t>
            </a:r>
            <a:r>
              <a:rPr lang="en-AU" dirty="0" err="1" smtClean="0"/>
              <a:t>Kilye</a:t>
            </a:r>
            <a:r>
              <a:rPr lang="en-AU" dirty="0" smtClean="0"/>
              <a:t> </a:t>
            </a:r>
            <a:r>
              <a:rPr lang="en-AU" dirty="0" err="1" smtClean="0"/>
              <a:t>Koyu</a:t>
            </a:r>
            <a:r>
              <a:rPr lang="en-AU" dirty="0" smtClean="0"/>
              <a:t> intersection (registered vehicles only) to </a:t>
            </a:r>
            <a:r>
              <a:rPr lang="en-AU" dirty="0" err="1" smtClean="0"/>
              <a:t>Kabatepe</a:t>
            </a:r>
            <a:r>
              <a:rPr lang="en-AU" dirty="0" smtClean="0"/>
              <a:t> </a:t>
            </a:r>
            <a:r>
              <a:rPr lang="en-AU" dirty="0" err="1" smtClean="0"/>
              <a:t>Otopark</a:t>
            </a:r>
            <a:r>
              <a:rPr lang="en-AU" dirty="0" smtClean="0"/>
              <a:t>, entering the </a:t>
            </a:r>
            <a:r>
              <a:rPr lang="en-AU" dirty="0" err="1" smtClean="0"/>
              <a:t>Otopark</a:t>
            </a:r>
            <a:r>
              <a:rPr lang="en-AU" dirty="0" smtClean="0"/>
              <a:t> by the northern entry of the </a:t>
            </a:r>
            <a:r>
              <a:rPr lang="en-AU" dirty="0" err="1" smtClean="0"/>
              <a:t>Otopark</a:t>
            </a:r>
            <a:endParaRPr lang="en-AU" dirty="0" smtClean="0"/>
          </a:p>
          <a:p>
            <a:pPr marL="342900" indent="-342900">
              <a:buFont typeface="+mj-lt"/>
              <a:buAutoNum type="arabicPeriod"/>
            </a:pPr>
            <a:r>
              <a:rPr lang="en-AU" dirty="0" smtClean="0"/>
              <a:t>Passengers with valid passes will disembark at </a:t>
            </a:r>
            <a:r>
              <a:rPr lang="en-AU" dirty="0" err="1" smtClean="0"/>
              <a:t>Kabatepe</a:t>
            </a:r>
            <a:r>
              <a:rPr lang="en-AU" dirty="0" smtClean="0"/>
              <a:t> </a:t>
            </a:r>
            <a:r>
              <a:rPr lang="en-AU" dirty="0" err="1" smtClean="0"/>
              <a:t>Otopark</a:t>
            </a:r>
            <a:r>
              <a:rPr lang="en-AU" dirty="0" smtClean="0"/>
              <a:t> and proceed to Mimosa Park through a there is a second screening and security check</a:t>
            </a:r>
          </a:p>
          <a:p>
            <a:pPr marL="342900" indent="-342900">
              <a:buFont typeface="+mj-lt"/>
              <a:buAutoNum type="arabicPeriod"/>
            </a:pPr>
            <a:r>
              <a:rPr lang="en-AU" dirty="0" smtClean="0"/>
              <a:t>Coaches then travel back via </a:t>
            </a:r>
            <a:r>
              <a:rPr lang="en-AU" dirty="0" err="1" smtClean="0"/>
              <a:t>Kilye</a:t>
            </a:r>
            <a:r>
              <a:rPr lang="en-AU" dirty="0" smtClean="0"/>
              <a:t> </a:t>
            </a:r>
            <a:r>
              <a:rPr lang="en-AU" dirty="0" err="1" smtClean="0"/>
              <a:t>Koyu</a:t>
            </a:r>
            <a:r>
              <a:rPr lang="en-AU" dirty="0" smtClean="0"/>
              <a:t>, </a:t>
            </a:r>
            <a:r>
              <a:rPr lang="en-AU" dirty="0" err="1" smtClean="0"/>
              <a:t>Bigali</a:t>
            </a:r>
            <a:r>
              <a:rPr lang="en-AU" dirty="0" smtClean="0"/>
              <a:t>/</a:t>
            </a:r>
            <a:r>
              <a:rPr lang="en-AU" dirty="0" err="1" smtClean="0"/>
              <a:t>Buyukanafarta</a:t>
            </a:r>
            <a:r>
              <a:rPr lang="en-AU" dirty="0" smtClean="0"/>
              <a:t> and queue at the coach holding point north of the Anzac Commemorative Site (coach access between </a:t>
            </a:r>
            <a:r>
              <a:rPr lang="en-AU" dirty="0" err="1" smtClean="0"/>
              <a:t>Kabetepe</a:t>
            </a:r>
            <a:r>
              <a:rPr lang="en-AU" dirty="0" smtClean="0"/>
              <a:t> and Southern entry will not be permitted)</a:t>
            </a:r>
          </a:p>
          <a:p>
            <a:pPr marL="342900" indent="-342900">
              <a:buFont typeface="+mj-lt"/>
              <a:buAutoNum type="arabicPeriod"/>
            </a:pPr>
            <a:r>
              <a:rPr lang="en-AU" dirty="0" smtClean="0"/>
              <a:t>Visitors will depart Mimosa for ACS on foot or in official vehicles to the site.</a:t>
            </a:r>
          </a:p>
          <a:p>
            <a:pPr marL="342900" indent="-342900">
              <a:buFont typeface="+mj-lt"/>
              <a:buAutoNum type="arabicPeriod"/>
            </a:pPr>
            <a:r>
              <a:rPr lang="en-AU" dirty="0" smtClean="0"/>
              <a:t>On arrival at the site they will undergo a further screening and security check.</a:t>
            </a:r>
          </a:p>
          <a:p>
            <a:pPr marL="342900" indent="-342900">
              <a:buFont typeface="+mj-lt"/>
              <a:buAutoNum type="arabicPeriod"/>
            </a:pPr>
            <a:r>
              <a:rPr lang="en-AU" dirty="0" smtClean="0"/>
              <a:t>Entry from the north of the site is not permitted.</a:t>
            </a:r>
          </a:p>
          <a:p>
            <a:pPr marL="342900" indent="-342900">
              <a:buFont typeface="+mj-lt"/>
              <a:buAutoNum type="arabicPeriod"/>
            </a:pPr>
            <a:r>
              <a:rPr lang="en-AU" dirty="0" err="1" smtClean="0"/>
              <a:t>Jandarma</a:t>
            </a:r>
            <a:r>
              <a:rPr lang="en-AU" dirty="0" smtClean="0"/>
              <a:t> roadblocks will be in position at key intersections.</a:t>
            </a:r>
            <a:endParaRPr lang="en-AU"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75050" y="487739"/>
            <a:ext cx="5173414" cy="54891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66144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Tour Provider Passes</a:t>
            </a:r>
            <a:endParaRPr lang="en-AU" dirty="0"/>
          </a:p>
        </p:txBody>
      </p:sp>
      <p:sp>
        <p:nvSpPr>
          <p:cNvPr id="5" name="Content Placeholder 4"/>
          <p:cNvSpPr>
            <a:spLocks noGrp="1"/>
          </p:cNvSpPr>
          <p:nvPr>
            <p:ph sz="half" idx="1"/>
          </p:nvPr>
        </p:nvSpPr>
        <p:spPr>
          <a:xfrm>
            <a:off x="611560" y="1340768"/>
            <a:ext cx="7992888" cy="4525963"/>
          </a:xfrm>
        </p:spPr>
        <p:txBody>
          <a:bodyPr>
            <a:normAutofit fontScale="85000" lnSpcReduction="20000"/>
          </a:bodyPr>
          <a:lstStyle/>
          <a:p>
            <a:r>
              <a:rPr lang="en-AU" dirty="0" smtClean="0"/>
              <a:t>Tour providers will be provided with one (1) limited pass per full-sized coach of visitors (one per coach or one per 2 shuttles).</a:t>
            </a:r>
          </a:p>
          <a:p>
            <a:r>
              <a:rPr lang="en-AU" dirty="0" smtClean="0"/>
              <a:t>This pass will enable the tour provider to enter the Anzac Commemorative Site in order to assist with the organisation and post-service departure of visitors.</a:t>
            </a:r>
          </a:p>
          <a:p>
            <a:r>
              <a:rPr lang="en-AU" dirty="0" smtClean="0"/>
              <a:t>Prior to the Dawn Service all tour providers will be requested to depart the central area (tents will be available) in order to make room for final visitor arrivals and ensure safe site capacity is not exceeded.</a:t>
            </a:r>
          </a:p>
          <a:p>
            <a:r>
              <a:rPr lang="en-AU" dirty="0" smtClean="0"/>
              <a:t>The pass will not permit access to the Lone Pine or </a:t>
            </a:r>
            <a:r>
              <a:rPr lang="en-AU" dirty="0" err="1" smtClean="0"/>
              <a:t>Chunuk</a:t>
            </a:r>
            <a:r>
              <a:rPr lang="en-AU" dirty="0" smtClean="0"/>
              <a:t> Bair service.  After these services tour providers will be permitted to enter these sites to assist with the departure of visitors from the commemorations.</a:t>
            </a:r>
            <a:endParaRPr lang="en-AU" dirty="0"/>
          </a:p>
        </p:txBody>
      </p:sp>
    </p:spTree>
    <p:extLst>
      <p:ext uri="{BB962C8B-B14F-4D97-AF65-F5344CB8AC3E}">
        <p14:creationId xmlns:p14="http://schemas.microsoft.com/office/powerpoint/2010/main" val="3680764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Service Times 25 April</a:t>
            </a:r>
            <a:endParaRPr lang="en-AU" dirty="0"/>
          </a:p>
        </p:txBody>
      </p:sp>
      <p:sp>
        <p:nvSpPr>
          <p:cNvPr id="6" name="Content Placeholder 5"/>
          <p:cNvSpPr>
            <a:spLocks noGrp="1"/>
          </p:cNvSpPr>
          <p:nvPr>
            <p:ph sz="half" idx="1"/>
          </p:nvPr>
        </p:nvSpPr>
        <p:spPr>
          <a:xfrm>
            <a:off x="1403648" y="1484784"/>
            <a:ext cx="6768752" cy="4525963"/>
          </a:xfrm>
        </p:spPr>
        <p:txBody>
          <a:bodyPr/>
          <a:lstStyle/>
          <a:p>
            <a:endParaRPr lang="en-AU" dirty="0" smtClean="0"/>
          </a:p>
          <a:p>
            <a:r>
              <a:rPr lang="en-AU" dirty="0" smtClean="0"/>
              <a:t>Dawn Service at ACS: 05:30</a:t>
            </a:r>
          </a:p>
          <a:p>
            <a:r>
              <a:rPr lang="en-AU" dirty="0" smtClean="0"/>
              <a:t>Australian Service at Lone Pine: 11:00</a:t>
            </a:r>
          </a:p>
          <a:p>
            <a:r>
              <a:rPr lang="en-AU" dirty="0" smtClean="0"/>
              <a:t>New Zealand Service at </a:t>
            </a:r>
            <a:r>
              <a:rPr lang="en-AU" dirty="0" err="1" smtClean="0"/>
              <a:t>Chunuk</a:t>
            </a:r>
            <a:r>
              <a:rPr lang="en-AU" dirty="0" smtClean="0"/>
              <a:t> Bair: 13:45 (TBC)</a:t>
            </a:r>
            <a:endParaRPr lang="en-AU" dirty="0"/>
          </a:p>
        </p:txBody>
      </p:sp>
    </p:spTree>
    <p:extLst>
      <p:ext uri="{BB962C8B-B14F-4D97-AF65-F5344CB8AC3E}">
        <p14:creationId xmlns:p14="http://schemas.microsoft.com/office/powerpoint/2010/main" val="1244997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274"/>
            <a:ext cx="8229600" cy="1143000"/>
          </a:xfrm>
        </p:spPr>
        <p:txBody>
          <a:bodyPr/>
          <a:lstStyle/>
          <a:p>
            <a:r>
              <a:rPr lang="en-AU" dirty="0" smtClean="0"/>
              <a:t>General Information</a:t>
            </a:r>
            <a:endParaRPr lang="en-AU" dirty="0"/>
          </a:p>
        </p:txBody>
      </p:sp>
      <p:sp>
        <p:nvSpPr>
          <p:cNvPr id="3" name="Content Placeholder 2"/>
          <p:cNvSpPr>
            <a:spLocks noGrp="1"/>
          </p:cNvSpPr>
          <p:nvPr>
            <p:ph sz="half" idx="1"/>
          </p:nvPr>
        </p:nvSpPr>
        <p:spPr>
          <a:xfrm>
            <a:off x="457200" y="1124744"/>
            <a:ext cx="4038600" cy="5544616"/>
          </a:xfrm>
        </p:spPr>
        <p:txBody>
          <a:bodyPr>
            <a:normAutofit fontScale="55000" lnSpcReduction="20000"/>
          </a:bodyPr>
          <a:lstStyle/>
          <a:p>
            <a:r>
              <a:rPr lang="en-AU" dirty="0" smtClean="0"/>
              <a:t>The site will be extremely crowded – to the point where there will be standing room only on the grassed areas.</a:t>
            </a:r>
          </a:p>
          <a:p>
            <a:pPr marL="0" indent="0">
              <a:buNone/>
            </a:pPr>
            <a:endParaRPr lang="en-AU" dirty="0" smtClean="0"/>
          </a:p>
          <a:p>
            <a:r>
              <a:rPr lang="en-AU" dirty="0" smtClean="0"/>
              <a:t>Once the site reaches a point where standing room only is about to commence on the grassed area, further arriving visitors will be held at Mimosa until closer to the Dawn Service</a:t>
            </a:r>
          </a:p>
          <a:p>
            <a:endParaRPr lang="en-AU" dirty="0" smtClean="0"/>
          </a:p>
          <a:p>
            <a:r>
              <a:rPr lang="en-AU" dirty="0" smtClean="0"/>
              <a:t>It is very likely that there will be road closures at various times and for various areas on the peninsula between 20 and 26 April.</a:t>
            </a:r>
          </a:p>
          <a:p>
            <a:pPr marL="0" indent="0">
              <a:buNone/>
            </a:pPr>
            <a:endParaRPr lang="en-AU" dirty="0" smtClean="0"/>
          </a:p>
          <a:p>
            <a:r>
              <a:rPr lang="en-AU" dirty="0" smtClean="0"/>
              <a:t>Successful ballot applicants are being sent regular information and updates which are available on the DVA website – you should ensure your planning and information is consistent with this information.</a:t>
            </a:r>
          </a:p>
          <a:p>
            <a:endParaRPr lang="en-AU" dirty="0" smtClean="0"/>
          </a:p>
          <a:p>
            <a:endParaRPr lang="en-AU" dirty="0" smtClean="0"/>
          </a:p>
          <a:p>
            <a:endParaRPr lang="en-AU" dirty="0"/>
          </a:p>
        </p:txBody>
      </p:sp>
      <p:sp>
        <p:nvSpPr>
          <p:cNvPr id="4" name="Content Placeholder 3"/>
          <p:cNvSpPr>
            <a:spLocks noGrp="1"/>
          </p:cNvSpPr>
          <p:nvPr>
            <p:ph sz="half" idx="2"/>
          </p:nvPr>
        </p:nvSpPr>
        <p:spPr>
          <a:xfrm>
            <a:off x="4648200" y="1124744"/>
            <a:ext cx="4038600" cy="5001419"/>
          </a:xfrm>
        </p:spPr>
        <p:txBody>
          <a:bodyPr>
            <a:normAutofit fontScale="55000" lnSpcReduction="20000"/>
          </a:bodyPr>
          <a:lstStyle/>
          <a:p>
            <a:r>
              <a:rPr lang="en-AU" dirty="0" smtClean="0"/>
              <a:t>You should remind all visitors of the need for appropriate clothing, footwear and preparation for the climatic conditions.</a:t>
            </a:r>
          </a:p>
          <a:p>
            <a:pPr marL="0" indent="0">
              <a:buNone/>
            </a:pPr>
            <a:endParaRPr lang="en-AU" dirty="0" smtClean="0"/>
          </a:p>
          <a:p>
            <a:r>
              <a:rPr lang="en-AU" dirty="0" smtClean="0"/>
              <a:t>Please ensure your visitors have all they need for overnight in a daypack (no suitcases or large rucksacks) and have their attendance passes and passports (or a copy of their passport) on their person </a:t>
            </a:r>
            <a:r>
              <a:rPr lang="en-AU" i="1" u="sng" dirty="0" smtClean="0"/>
              <a:t>before</a:t>
            </a:r>
            <a:r>
              <a:rPr lang="en-AU" dirty="0" smtClean="0"/>
              <a:t> arriving at </a:t>
            </a:r>
            <a:r>
              <a:rPr lang="en-AU" dirty="0" err="1" smtClean="0"/>
              <a:t>Akbas</a:t>
            </a:r>
            <a:r>
              <a:rPr lang="en-AU" dirty="0" smtClean="0"/>
              <a:t>.  In previous years significant delays have occurred while visitors unpack and re-pack their gear at the visitor drop-off point.  Given the number of visitors in 2015 it will be important to keep a smooth flow of arrivals occurring and avoid these kinds of delays.  It will be essential that we can scan tickets without delay in order to manage the large number of arrivals in the time available.</a:t>
            </a:r>
          </a:p>
          <a:p>
            <a:endParaRPr lang="en-AU" dirty="0"/>
          </a:p>
        </p:txBody>
      </p:sp>
    </p:spTree>
    <p:extLst>
      <p:ext uri="{BB962C8B-B14F-4D97-AF65-F5344CB8AC3E}">
        <p14:creationId xmlns:p14="http://schemas.microsoft.com/office/powerpoint/2010/main" val="2322219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a:bodyPr>
          <a:lstStyle/>
          <a:p>
            <a:r>
              <a:rPr lang="en-AU" sz="2800" b="1" dirty="0" smtClean="0"/>
              <a:t>CONDITIONS OF ENTRY AND PROHIBITED ITEMS</a:t>
            </a:r>
            <a:endParaRPr lang="en-AU" sz="2800" b="1" dirty="0"/>
          </a:p>
        </p:txBody>
      </p:sp>
      <p:sp>
        <p:nvSpPr>
          <p:cNvPr id="3" name="Content Placeholder 2"/>
          <p:cNvSpPr>
            <a:spLocks noGrp="1"/>
          </p:cNvSpPr>
          <p:nvPr>
            <p:ph sz="half" idx="1"/>
          </p:nvPr>
        </p:nvSpPr>
        <p:spPr>
          <a:xfrm>
            <a:off x="179512" y="980728"/>
            <a:ext cx="4824536" cy="5760640"/>
          </a:xfrm>
        </p:spPr>
        <p:txBody>
          <a:bodyPr>
            <a:normAutofit fontScale="32500" lnSpcReduction="20000"/>
          </a:bodyPr>
          <a:lstStyle/>
          <a:p>
            <a:pPr marL="0" lvl="0" indent="0">
              <a:buNone/>
            </a:pPr>
            <a:r>
              <a:rPr lang="en-AU" sz="3200" i="1" dirty="0" smtClean="0"/>
              <a:t>Conditions of Entry</a:t>
            </a:r>
          </a:p>
          <a:p>
            <a:pPr marL="0" lvl="0" indent="0">
              <a:buNone/>
            </a:pPr>
            <a:endParaRPr lang="en-AU" sz="3200" dirty="0" smtClean="0"/>
          </a:p>
          <a:p>
            <a:pPr lvl="0"/>
            <a:r>
              <a:rPr lang="en-AU" sz="3200" dirty="0" smtClean="0"/>
              <a:t>Entry </a:t>
            </a:r>
            <a:r>
              <a:rPr lang="en-AU" sz="3200" dirty="0"/>
              <a:t>to the Anzac Commemorative Site to attend the 2015 Anzac Day Dawn Service is only permitted for individuals holding a valid ticket issued in their name via the Gallipoli 2015 ballot process, and invited official representatives.</a:t>
            </a:r>
          </a:p>
          <a:p>
            <a:pPr lvl="0"/>
            <a:r>
              <a:rPr lang="en-AU" sz="3200" dirty="0"/>
              <a:t>Entry into the Australian Memorial Service at Lone Pine is only permitted for individuals holding a valid ticket issued in their name via the Australian Gallipoli 2015 ballot process, and invited official representatives.</a:t>
            </a:r>
          </a:p>
          <a:p>
            <a:pPr lvl="0"/>
            <a:r>
              <a:rPr lang="en-AU" sz="3200" dirty="0"/>
              <a:t>Entry into the New Zealand Memorial Service at </a:t>
            </a:r>
            <a:r>
              <a:rPr lang="en-AU" sz="3200" dirty="0" err="1"/>
              <a:t>Chunuk</a:t>
            </a:r>
            <a:r>
              <a:rPr lang="en-AU" sz="3200" dirty="0"/>
              <a:t> Bair is only permitted for individuals holding a valid ticket issued in their name via the New Zealand Gallipoli 2015 ballot process, and invited official representatives.</a:t>
            </a:r>
          </a:p>
          <a:p>
            <a:pPr lvl="0"/>
            <a:r>
              <a:rPr lang="en-AU" sz="3200" dirty="0"/>
              <a:t>Attendees must comply with the terms and conditions of the Gallipoli 2015 Ballot.</a:t>
            </a:r>
          </a:p>
          <a:p>
            <a:pPr lvl="0"/>
            <a:r>
              <a:rPr lang="en-AU" sz="3200" dirty="0"/>
              <a:t>Attendees must obey the directions of Turkish authorities and official event staff at all times.</a:t>
            </a:r>
          </a:p>
          <a:p>
            <a:pPr lvl="0"/>
            <a:r>
              <a:rPr lang="en-AU" sz="3200" dirty="0"/>
              <a:t>Attendees will observe and maintain the solemnity and dignity of the commemorations and behave appropriately at all times.</a:t>
            </a:r>
          </a:p>
          <a:p>
            <a:pPr lvl="0"/>
            <a:r>
              <a:rPr lang="en-AU" sz="3200" dirty="0"/>
              <a:t>The Turkish, Australian and New Zealand Governments reserve the right to postpone, change or cancel the 2015 Anzac Commemorations should it be deemed appropriate to do so.</a:t>
            </a:r>
          </a:p>
          <a:p>
            <a:pPr lvl="0"/>
            <a:r>
              <a:rPr lang="en-AU" sz="3200" dirty="0"/>
              <a:t>Attendees enter the services at their own risk.</a:t>
            </a:r>
          </a:p>
          <a:p>
            <a:pPr lvl="0"/>
            <a:r>
              <a:rPr lang="en-AU" sz="3200" dirty="0"/>
              <a:t>Attendees will submit to security screening and searches when required by authorities.  Attendees must also, on request of authorities, display the requested proof of identity and their valid ticket for screening and verification purposes.</a:t>
            </a:r>
          </a:p>
          <a:p>
            <a:pPr lvl="0"/>
            <a:r>
              <a:rPr lang="en-AU" sz="3200" dirty="0"/>
              <a:t>Any prohibited items </a:t>
            </a:r>
            <a:r>
              <a:rPr lang="en-AU" sz="3200" dirty="0" smtClean="0"/>
              <a:t>will </a:t>
            </a:r>
            <a:r>
              <a:rPr lang="en-AU" sz="3200" dirty="0"/>
              <a:t>be confiscated and </a:t>
            </a:r>
            <a:r>
              <a:rPr lang="en-AU" sz="3200" dirty="0" smtClean="0"/>
              <a:t>may be destroyed</a:t>
            </a:r>
            <a:r>
              <a:rPr lang="en-AU" sz="3200" dirty="0"/>
              <a:t>.</a:t>
            </a:r>
          </a:p>
          <a:p>
            <a:pPr lvl="0"/>
            <a:r>
              <a:rPr lang="en-AU" sz="3200" dirty="0"/>
              <a:t>Smoking in enclosed spaces is prohibited.</a:t>
            </a:r>
          </a:p>
          <a:p>
            <a:pPr lvl="0"/>
            <a:r>
              <a:rPr lang="en-AU" sz="3200" dirty="0"/>
              <a:t>Intoxicated persons will be refused entry to the commemorations.</a:t>
            </a:r>
          </a:p>
          <a:p>
            <a:pPr lvl="0"/>
            <a:r>
              <a:rPr lang="en-AU" sz="3200" dirty="0"/>
              <a:t>All attendees give consent for their likeness to be used in relation to the recording and transmission of the broadcasts of the Gallipoli 2015 commemorations.</a:t>
            </a:r>
          </a:p>
          <a:p>
            <a:pPr lvl="0"/>
            <a:r>
              <a:rPr lang="en-AU" sz="3200" dirty="0"/>
              <a:t>The Turkish, Australian and New Zealand Governments reserve the right to refuse entry or to remove any person from the commemorations and/or to revoke attendance passes should any of the terms and conditions of entry be breached or an attendee act in any manner inconsistent with the dignity and solemnity of the commemorations.</a:t>
            </a:r>
          </a:p>
          <a:p>
            <a:endParaRPr lang="en-AU" dirty="0"/>
          </a:p>
        </p:txBody>
      </p:sp>
      <p:sp>
        <p:nvSpPr>
          <p:cNvPr id="4" name="Content Placeholder 3"/>
          <p:cNvSpPr>
            <a:spLocks noGrp="1"/>
          </p:cNvSpPr>
          <p:nvPr>
            <p:ph sz="half" idx="2"/>
          </p:nvPr>
        </p:nvSpPr>
        <p:spPr>
          <a:xfrm>
            <a:off x="5364088" y="1340768"/>
            <a:ext cx="3600400" cy="4248472"/>
          </a:xfrm>
        </p:spPr>
        <p:txBody>
          <a:bodyPr>
            <a:normAutofit fontScale="32500" lnSpcReduction="20000"/>
          </a:bodyPr>
          <a:lstStyle/>
          <a:p>
            <a:pPr marL="0" indent="0">
              <a:buNone/>
            </a:pPr>
            <a:r>
              <a:rPr lang="en-AU" sz="3200" i="1" dirty="0" smtClean="0"/>
              <a:t>The following items are prohibited at the commemorative site:</a:t>
            </a:r>
          </a:p>
          <a:p>
            <a:pPr marL="0" indent="0">
              <a:buNone/>
            </a:pPr>
            <a:endParaRPr lang="en-AU" sz="3200" dirty="0" smtClean="0"/>
          </a:p>
          <a:p>
            <a:pPr lvl="1"/>
            <a:r>
              <a:rPr lang="en-AU" sz="3200" dirty="0" smtClean="0"/>
              <a:t>Dangerous or hazardous items (knives, weapons, metal cutlery etc.)</a:t>
            </a:r>
          </a:p>
          <a:p>
            <a:pPr lvl="1"/>
            <a:r>
              <a:rPr lang="en-AU" sz="3200" dirty="0" smtClean="0"/>
              <a:t>Large flags or banners</a:t>
            </a:r>
          </a:p>
          <a:p>
            <a:pPr lvl="1"/>
            <a:r>
              <a:rPr lang="en-AU" sz="3200" dirty="0" smtClean="0"/>
              <a:t>Advertising or marketing messages </a:t>
            </a:r>
          </a:p>
          <a:p>
            <a:pPr lvl="1"/>
            <a:r>
              <a:rPr lang="en-AU" sz="3200" dirty="0" smtClean="0"/>
              <a:t>Large backpacks or luggage </a:t>
            </a:r>
          </a:p>
          <a:p>
            <a:pPr lvl="1"/>
            <a:r>
              <a:rPr lang="en-AU" sz="3200" dirty="0" smtClean="0"/>
              <a:t>Camping equipment (including tents, folding chairs, camping mats, cooking equipment, </a:t>
            </a:r>
            <a:r>
              <a:rPr lang="en-AU" sz="3200" dirty="0" err="1" smtClean="0"/>
              <a:t>etc</a:t>
            </a:r>
            <a:r>
              <a:rPr lang="en-AU" sz="3200" dirty="0" smtClean="0"/>
              <a:t>) </a:t>
            </a:r>
          </a:p>
          <a:p>
            <a:pPr lvl="1"/>
            <a:r>
              <a:rPr lang="en-AU" sz="3200" dirty="0" smtClean="0"/>
              <a:t>Opened bottles of liquid </a:t>
            </a:r>
          </a:p>
          <a:p>
            <a:pPr lvl="1"/>
            <a:r>
              <a:rPr lang="en-AU" sz="3200" dirty="0" smtClean="0"/>
              <a:t>Flammable liquids, weapons or sharp objects including umbrellas </a:t>
            </a:r>
          </a:p>
          <a:p>
            <a:pPr lvl="1"/>
            <a:r>
              <a:rPr lang="en-AU" sz="3200" dirty="0" smtClean="0"/>
              <a:t>Large objects (for example chairs, musical instruments, </a:t>
            </a:r>
            <a:r>
              <a:rPr lang="en-AU" sz="3200" dirty="0" err="1" smtClean="0"/>
              <a:t>etc</a:t>
            </a:r>
            <a:r>
              <a:rPr lang="en-AU" sz="3200" dirty="0" smtClean="0"/>
              <a:t>) </a:t>
            </a:r>
          </a:p>
          <a:p>
            <a:pPr lvl="1"/>
            <a:r>
              <a:rPr lang="en-AU" sz="3200" dirty="0" smtClean="0"/>
              <a:t>Hiking poles (Medical and mobility aids such as walkers, walking sticks and wheelchairs will be permitted subject to medical need) </a:t>
            </a:r>
          </a:p>
          <a:p>
            <a:pPr lvl="1"/>
            <a:r>
              <a:rPr lang="en-AU" sz="3200" dirty="0" smtClean="0"/>
              <a:t>Professional photographic equipment (including drones, selfie-sticks, zoom lenses, audio visual or cinematographic equipment) </a:t>
            </a:r>
          </a:p>
          <a:p>
            <a:pPr lvl="1"/>
            <a:r>
              <a:rPr lang="en-AU" sz="3200" dirty="0" smtClean="0"/>
              <a:t>Alcohol – </a:t>
            </a:r>
            <a:r>
              <a:rPr lang="en-AU" sz="3200" i="1" dirty="0" smtClean="0"/>
              <a:t>intoxicated persons will be refused entry </a:t>
            </a:r>
          </a:p>
          <a:p>
            <a:pPr marL="0" indent="0">
              <a:buNone/>
            </a:pPr>
            <a:endParaRPr lang="en-AU" dirty="0"/>
          </a:p>
        </p:txBody>
      </p:sp>
    </p:spTree>
    <p:extLst>
      <p:ext uri="{BB962C8B-B14F-4D97-AF65-F5344CB8AC3E}">
        <p14:creationId xmlns:p14="http://schemas.microsoft.com/office/powerpoint/2010/main" val="2143154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VISITORS SHOULD BRING</a:t>
            </a:r>
            <a:endParaRPr lang="en-AU" dirty="0"/>
          </a:p>
        </p:txBody>
      </p:sp>
      <p:sp>
        <p:nvSpPr>
          <p:cNvPr id="3" name="Content Placeholder 2"/>
          <p:cNvSpPr>
            <a:spLocks noGrp="1"/>
          </p:cNvSpPr>
          <p:nvPr>
            <p:ph sz="half" idx="1"/>
          </p:nvPr>
        </p:nvSpPr>
        <p:spPr>
          <a:xfrm>
            <a:off x="457200" y="1600200"/>
            <a:ext cx="7715200" cy="4525963"/>
          </a:xfrm>
        </p:spPr>
        <p:txBody>
          <a:bodyPr>
            <a:normAutofit fontScale="70000" lnSpcReduction="20000"/>
          </a:bodyPr>
          <a:lstStyle/>
          <a:p>
            <a:r>
              <a:rPr lang="en-US" dirty="0" smtClean="0">
                <a:effectLst/>
              </a:rPr>
              <a:t>Attendance pass and passport (or photocopy of passport) </a:t>
            </a:r>
          </a:p>
          <a:p>
            <a:r>
              <a:rPr lang="en-US" dirty="0" smtClean="0">
                <a:effectLst/>
              </a:rPr>
              <a:t>Wet weather and windproof jacket and pants </a:t>
            </a:r>
          </a:p>
          <a:p>
            <a:r>
              <a:rPr lang="en-US" dirty="0" smtClean="0">
                <a:effectLst/>
              </a:rPr>
              <a:t>Warm, thermal clothing, jacket, beanie, hat or cap, gloves, scarf </a:t>
            </a:r>
          </a:p>
          <a:p>
            <a:r>
              <a:rPr lang="en-US" dirty="0" smtClean="0">
                <a:effectLst/>
              </a:rPr>
              <a:t>Warm blanket – noting that visitors will not be able to lie down </a:t>
            </a:r>
          </a:p>
          <a:p>
            <a:r>
              <a:rPr lang="en-US" dirty="0" smtClean="0">
                <a:effectLst/>
              </a:rPr>
              <a:t>Comfortable, sturdy walking shoes </a:t>
            </a:r>
          </a:p>
          <a:p>
            <a:r>
              <a:rPr lang="en-US" dirty="0" smtClean="0">
                <a:effectLst/>
              </a:rPr>
              <a:t>Prescription medications (if required) </a:t>
            </a:r>
          </a:p>
          <a:p>
            <a:r>
              <a:rPr lang="en-US" dirty="0" smtClean="0">
                <a:effectLst/>
              </a:rPr>
              <a:t>Non-perishable food and snacks </a:t>
            </a:r>
          </a:p>
          <a:p>
            <a:r>
              <a:rPr lang="en-US" dirty="0" smtClean="0">
                <a:effectLst/>
              </a:rPr>
              <a:t>Drinking water (opened bottles will not be allowed into the site) </a:t>
            </a:r>
          </a:p>
          <a:p>
            <a:r>
              <a:rPr lang="en-US" dirty="0" smtClean="0">
                <a:effectLst/>
              </a:rPr>
              <a:t>Sunscreen </a:t>
            </a:r>
          </a:p>
          <a:p>
            <a:r>
              <a:rPr lang="en-US" dirty="0" smtClean="0">
                <a:effectLst/>
              </a:rPr>
              <a:t>Torch </a:t>
            </a:r>
          </a:p>
          <a:p>
            <a:r>
              <a:rPr lang="en-US" dirty="0" smtClean="0">
                <a:effectLst/>
              </a:rPr>
              <a:t>Compact camera </a:t>
            </a:r>
          </a:p>
          <a:p>
            <a:r>
              <a:rPr lang="en-US" dirty="0" smtClean="0">
                <a:effectLst/>
              </a:rPr>
              <a:t>Basic first aid kit, including sunscreen and non-prescription pain relief medication </a:t>
            </a:r>
          </a:p>
          <a:p>
            <a:r>
              <a:rPr lang="en-US" dirty="0" smtClean="0">
                <a:effectLst/>
              </a:rPr>
              <a:t>A small bag or day-pack for carrying the above items</a:t>
            </a:r>
          </a:p>
          <a:p>
            <a:endParaRPr lang="en-AU" dirty="0"/>
          </a:p>
        </p:txBody>
      </p:sp>
    </p:spTree>
    <p:extLst>
      <p:ext uri="{BB962C8B-B14F-4D97-AF65-F5344CB8AC3E}">
        <p14:creationId xmlns:p14="http://schemas.microsoft.com/office/powerpoint/2010/main" val="1757676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Assisted Mobility</a:t>
            </a:r>
            <a:endParaRPr lang="en-AU" dirty="0"/>
          </a:p>
        </p:txBody>
      </p:sp>
      <p:sp>
        <p:nvSpPr>
          <p:cNvPr id="3" name="Content Placeholder 2"/>
          <p:cNvSpPr>
            <a:spLocks noGrp="1"/>
          </p:cNvSpPr>
          <p:nvPr>
            <p:ph sz="half" idx="1"/>
          </p:nvPr>
        </p:nvSpPr>
        <p:spPr/>
        <p:txBody>
          <a:bodyPr>
            <a:normAutofit fontScale="77500" lnSpcReduction="20000"/>
          </a:bodyPr>
          <a:lstStyle/>
          <a:p>
            <a:r>
              <a:rPr lang="en-AU" dirty="0" smtClean="0"/>
              <a:t>Assisted Mobility applications closed on 1 February.  </a:t>
            </a:r>
          </a:p>
          <a:p>
            <a:pPr marL="0" indent="0">
              <a:buNone/>
            </a:pPr>
            <a:endParaRPr lang="en-AU" sz="1500" dirty="0" smtClean="0"/>
          </a:p>
          <a:p>
            <a:r>
              <a:rPr lang="en-AU" dirty="0" smtClean="0"/>
              <a:t>Due to extremely high demand for this service resulting from the changed demographics provision of assisted mobility support has been capped – applications needed to be received by 1 </a:t>
            </a:r>
            <a:r>
              <a:rPr lang="en-AU" dirty="0"/>
              <a:t>F</a:t>
            </a:r>
            <a:r>
              <a:rPr lang="en-AU" dirty="0" smtClean="0"/>
              <a:t>ebruary in order to be assessed.</a:t>
            </a:r>
          </a:p>
          <a:p>
            <a:pPr marL="0" indent="0">
              <a:buNone/>
            </a:pPr>
            <a:endParaRPr lang="en-AU" dirty="0" smtClean="0"/>
          </a:p>
          <a:p>
            <a:r>
              <a:rPr lang="en-AU" dirty="0" smtClean="0"/>
              <a:t>Due to high demand there is no capacity to assign assisted mobility passes on site.</a:t>
            </a:r>
          </a:p>
          <a:p>
            <a:endParaRPr lang="en-AU" dirty="0"/>
          </a:p>
        </p:txBody>
      </p:sp>
      <p:sp>
        <p:nvSpPr>
          <p:cNvPr id="4" name="Content Placeholder 3"/>
          <p:cNvSpPr>
            <a:spLocks noGrp="1"/>
          </p:cNvSpPr>
          <p:nvPr>
            <p:ph sz="half" idx="2"/>
          </p:nvPr>
        </p:nvSpPr>
        <p:spPr>
          <a:xfrm>
            <a:off x="4644008" y="1556792"/>
            <a:ext cx="4038600" cy="4525963"/>
          </a:xfrm>
        </p:spPr>
        <p:txBody>
          <a:bodyPr>
            <a:normAutofit fontScale="77500" lnSpcReduction="20000"/>
          </a:bodyPr>
          <a:lstStyle/>
          <a:p>
            <a:r>
              <a:rPr lang="en-AU" dirty="0" smtClean="0"/>
              <a:t>Assisted Mobility visitors who receive a pass will be in a dedicated seating area at ACS and receive transport between Anzac Commemorative Site and Lone Pine or </a:t>
            </a:r>
            <a:r>
              <a:rPr lang="en-AU" dirty="0" err="1" smtClean="0"/>
              <a:t>Chunuk</a:t>
            </a:r>
            <a:r>
              <a:rPr lang="en-AU" dirty="0" smtClean="0"/>
              <a:t> </a:t>
            </a:r>
            <a:r>
              <a:rPr lang="en-AU" dirty="0"/>
              <a:t>B</a:t>
            </a:r>
            <a:r>
              <a:rPr lang="en-AU" dirty="0" smtClean="0"/>
              <a:t>air after the Dawn Service.</a:t>
            </a:r>
          </a:p>
          <a:p>
            <a:pPr marL="0" indent="0">
              <a:buNone/>
            </a:pPr>
            <a:endParaRPr lang="en-AU" dirty="0" smtClean="0"/>
          </a:p>
          <a:p>
            <a:r>
              <a:rPr lang="en-AU" dirty="0" smtClean="0"/>
              <a:t>Visitors who have received an assisted mobility pass should be aware they are likely to have a long wait after the Dawn Service while the road is cleared of pedestrians before the assisted mobility vehicles depart.</a:t>
            </a:r>
          </a:p>
        </p:txBody>
      </p:sp>
    </p:spTree>
    <p:extLst>
      <p:ext uri="{BB962C8B-B14F-4D97-AF65-F5344CB8AC3E}">
        <p14:creationId xmlns:p14="http://schemas.microsoft.com/office/powerpoint/2010/main" val="17813074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TotalTime>
  <Words>2084</Words>
  <Application>Microsoft Office PowerPoint</Application>
  <PresentationFormat>On-screen Show (4:3)</PresentationFormat>
  <Paragraphs>126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    Tour Providers Briefing – March 2015 ANZAC DAY – Gallipoli 2015</vt:lpstr>
      <vt:lpstr>PowerPoint Presentation</vt:lpstr>
      <vt:lpstr>VISITOR ARRIVAL PROCESS:</vt:lpstr>
      <vt:lpstr>Tour Provider Passes</vt:lpstr>
      <vt:lpstr>Service Times 25 April</vt:lpstr>
      <vt:lpstr>General Information</vt:lpstr>
      <vt:lpstr>CONDITIONS OF ENTRY AND PROHIBITED ITEMS</vt:lpstr>
      <vt:lpstr>WHAT VISITORS SHOULD BRING</vt:lpstr>
      <vt:lpstr>Assisted Mobility</vt:lpstr>
      <vt:lpstr>TRANSITION BETWEEN ACS AND LONE PINE/CHUNUK BAIR</vt:lpstr>
      <vt:lpstr>Departure after the Lone Pine/Chunuk Bair Service</vt:lpstr>
      <vt:lpstr>PowerPoint Presentation</vt:lpstr>
      <vt:lpstr>For further information</vt:lpstr>
    </vt:vector>
  </TitlesOfParts>
  <Company>Australian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cvankj</dc:creator>
  <cp:lastModifiedBy>BCGUEST</cp:lastModifiedBy>
  <cp:revision>21</cp:revision>
  <cp:lastPrinted>2015-03-03T22:26:17Z</cp:lastPrinted>
  <dcterms:created xsi:type="dcterms:W3CDTF">2015-01-15T21:05:25Z</dcterms:created>
  <dcterms:modified xsi:type="dcterms:W3CDTF">2015-03-05T09:43:53Z</dcterms:modified>
</cp:coreProperties>
</file>